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98" r:id="rId2"/>
    <p:sldId id="307" r:id="rId3"/>
    <p:sldId id="308" r:id="rId4"/>
    <p:sldId id="310" r:id="rId5"/>
    <p:sldId id="312" r:id="rId6"/>
    <p:sldId id="314" r:id="rId7"/>
    <p:sldId id="315" r:id="rId8"/>
    <p:sldId id="316" r:id="rId9"/>
    <p:sldId id="303" r:id="rId10"/>
    <p:sldId id="317" r:id="rId11"/>
  </p:sldIdLst>
  <p:sldSz cx="7775575" cy="972026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76AF"/>
    <a:srgbClr val="B575AE"/>
    <a:srgbClr val="D9B8D5"/>
    <a:srgbClr val="1C427B"/>
    <a:srgbClr val="F3CBB5"/>
    <a:srgbClr val="FFFFFF"/>
    <a:srgbClr val="E8976C"/>
    <a:srgbClr val="DB601D"/>
    <a:srgbClr val="D7571E"/>
    <a:srgbClr val="038E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9" autoAdjust="0"/>
    <p:restoredTop sz="94660"/>
  </p:normalViewPr>
  <p:slideViewPr>
    <p:cSldViewPr snapToGrid="0">
      <p:cViewPr>
        <p:scale>
          <a:sx n="66" d="100"/>
          <a:sy n="66" d="100"/>
        </p:scale>
        <p:origin x="5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9" y="1590793"/>
            <a:ext cx="6609239" cy="3384092"/>
          </a:xfrm>
        </p:spPr>
        <p:txBody>
          <a:bodyPr anchor="b"/>
          <a:lstStyle>
            <a:lvl1pPr algn="ctr">
              <a:defRPr sz="510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50" y="5105393"/>
            <a:ext cx="5831681" cy="2346813"/>
          </a:xfrm>
        </p:spPr>
        <p:txBody>
          <a:bodyPr/>
          <a:lstStyle>
            <a:lvl1pPr marL="0" indent="0" algn="ctr">
              <a:buNone/>
              <a:defRPr sz="2041"/>
            </a:lvl1pPr>
            <a:lvl2pPr marL="388731" indent="0" algn="ctr">
              <a:buNone/>
              <a:defRPr sz="1701"/>
            </a:lvl2pPr>
            <a:lvl3pPr marL="777462" indent="0" algn="ctr">
              <a:buNone/>
              <a:defRPr sz="1531"/>
            </a:lvl3pPr>
            <a:lvl4pPr marL="1166193" indent="0" algn="ctr">
              <a:buNone/>
              <a:defRPr sz="1360"/>
            </a:lvl4pPr>
            <a:lvl5pPr marL="1554925" indent="0" algn="ctr">
              <a:buNone/>
              <a:defRPr sz="1360"/>
            </a:lvl5pPr>
            <a:lvl6pPr marL="1943655" indent="0" algn="ctr">
              <a:buNone/>
              <a:defRPr sz="1360"/>
            </a:lvl6pPr>
            <a:lvl7pPr marL="2332387" indent="0" algn="ctr">
              <a:buNone/>
              <a:defRPr sz="1360"/>
            </a:lvl7pPr>
            <a:lvl8pPr marL="2721117" indent="0" algn="ctr">
              <a:buNone/>
              <a:defRPr sz="1360"/>
            </a:lvl8pPr>
            <a:lvl9pPr marL="3109848" indent="0" algn="ctr">
              <a:buNone/>
              <a:defRPr sz="136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40220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3939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5" y="2423322"/>
            <a:ext cx="6706433" cy="4043359"/>
          </a:xfrm>
        </p:spPr>
        <p:txBody>
          <a:bodyPr anchor="b"/>
          <a:lstStyle>
            <a:lvl1pPr>
              <a:defRPr sz="510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5" y="6504934"/>
            <a:ext cx="6706433" cy="2126307"/>
          </a:xfrm>
        </p:spPr>
        <p:txBody>
          <a:bodyPr/>
          <a:lstStyle>
            <a:lvl1pPr marL="0" indent="0">
              <a:buNone/>
              <a:defRPr sz="2041">
                <a:solidFill>
                  <a:schemeClr val="tx1">
                    <a:tint val="82000"/>
                  </a:schemeClr>
                </a:solidFill>
              </a:defRPr>
            </a:lvl1pPr>
            <a:lvl2pPr marL="388731" indent="0">
              <a:buNone/>
              <a:defRPr sz="1701">
                <a:solidFill>
                  <a:schemeClr val="tx1">
                    <a:tint val="82000"/>
                  </a:schemeClr>
                </a:solidFill>
              </a:defRPr>
            </a:lvl2pPr>
            <a:lvl3pPr marL="777462" indent="0">
              <a:buNone/>
              <a:defRPr sz="1531">
                <a:solidFill>
                  <a:schemeClr val="tx1">
                    <a:tint val="82000"/>
                  </a:schemeClr>
                </a:solidFill>
              </a:defRPr>
            </a:lvl3pPr>
            <a:lvl4pPr marL="1166193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92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655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2387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1117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9848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49815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4" y="2587572"/>
            <a:ext cx="3304619" cy="61674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8" y="2587572"/>
            <a:ext cx="3304619" cy="616741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1194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7" y="517518"/>
            <a:ext cx="6706433" cy="18788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5" y="2382817"/>
            <a:ext cx="3289432" cy="116778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31" indent="0">
              <a:buNone/>
              <a:defRPr sz="1701" b="1"/>
            </a:lvl2pPr>
            <a:lvl3pPr marL="777462" indent="0">
              <a:buNone/>
              <a:defRPr sz="1531" b="1"/>
            </a:lvl3pPr>
            <a:lvl4pPr marL="1166193" indent="0">
              <a:buNone/>
              <a:defRPr sz="1360" b="1"/>
            </a:lvl4pPr>
            <a:lvl5pPr marL="1554925" indent="0">
              <a:buNone/>
              <a:defRPr sz="1360" b="1"/>
            </a:lvl5pPr>
            <a:lvl6pPr marL="1943655" indent="0">
              <a:buNone/>
              <a:defRPr sz="1360" b="1"/>
            </a:lvl6pPr>
            <a:lvl7pPr marL="2332387" indent="0">
              <a:buNone/>
              <a:defRPr sz="1360" b="1"/>
            </a:lvl7pPr>
            <a:lvl8pPr marL="2721117" indent="0">
              <a:buNone/>
              <a:defRPr sz="1360" b="1"/>
            </a:lvl8pPr>
            <a:lvl9pPr marL="3109848" indent="0">
              <a:buNone/>
              <a:defRPr sz="136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5" y="3550596"/>
            <a:ext cx="3289432" cy="522239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6" y="2382817"/>
            <a:ext cx="3305632" cy="1167780"/>
          </a:xfrm>
        </p:spPr>
        <p:txBody>
          <a:bodyPr anchor="b"/>
          <a:lstStyle>
            <a:lvl1pPr marL="0" indent="0">
              <a:buNone/>
              <a:defRPr sz="2041" b="1"/>
            </a:lvl1pPr>
            <a:lvl2pPr marL="388731" indent="0">
              <a:buNone/>
              <a:defRPr sz="1701" b="1"/>
            </a:lvl2pPr>
            <a:lvl3pPr marL="777462" indent="0">
              <a:buNone/>
              <a:defRPr sz="1531" b="1"/>
            </a:lvl3pPr>
            <a:lvl4pPr marL="1166193" indent="0">
              <a:buNone/>
              <a:defRPr sz="1360" b="1"/>
            </a:lvl4pPr>
            <a:lvl5pPr marL="1554925" indent="0">
              <a:buNone/>
              <a:defRPr sz="1360" b="1"/>
            </a:lvl5pPr>
            <a:lvl6pPr marL="1943655" indent="0">
              <a:buNone/>
              <a:defRPr sz="1360" b="1"/>
            </a:lvl6pPr>
            <a:lvl7pPr marL="2332387" indent="0">
              <a:buNone/>
              <a:defRPr sz="1360" b="1"/>
            </a:lvl7pPr>
            <a:lvl8pPr marL="2721117" indent="0">
              <a:buNone/>
              <a:defRPr sz="1360" b="1"/>
            </a:lvl8pPr>
            <a:lvl9pPr marL="3109848" indent="0">
              <a:buNone/>
              <a:defRPr sz="136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6" y="3550596"/>
            <a:ext cx="3305632" cy="5222392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3061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00037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1796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7" y="648022"/>
            <a:ext cx="2507825" cy="2268062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4" y="1399543"/>
            <a:ext cx="3936385" cy="6907687"/>
          </a:xfrm>
        </p:spPr>
        <p:txBody>
          <a:bodyPr/>
          <a:lstStyle>
            <a:lvl1pPr>
              <a:defRPr sz="2721"/>
            </a:lvl1pPr>
            <a:lvl2pPr>
              <a:defRPr sz="2381"/>
            </a:lvl2pPr>
            <a:lvl3pPr>
              <a:defRPr sz="2041"/>
            </a:lvl3pPr>
            <a:lvl4pPr>
              <a:defRPr sz="1701"/>
            </a:lvl4pPr>
            <a:lvl5pPr>
              <a:defRPr sz="1701"/>
            </a:lvl5pPr>
            <a:lvl6pPr>
              <a:defRPr sz="1701"/>
            </a:lvl6pPr>
            <a:lvl7pPr>
              <a:defRPr sz="1701"/>
            </a:lvl7pPr>
            <a:lvl8pPr>
              <a:defRPr sz="1701"/>
            </a:lvl8pPr>
            <a:lvl9pPr>
              <a:defRPr sz="170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7" y="2916081"/>
            <a:ext cx="2507825" cy="5402396"/>
          </a:xfrm>
        </p:spPr>
        <p:txBody>
          <a:bodyPr/>
          <a:lstStyle>
            <a:lvl1pPr marL="0" indent="0">
              <a:buNone/>
              <a:defRPr sz="1360"/>
            </a:lvl1pPr>
            <a:lvl2pPr marL="388731" indent="0">
              <a:buNone/>
              <a:defRPr sz="1190"/>
            </a:lvl2pPr>
            <a:lvl3pPr marL="777462" indent="0">
              <a:buNone/>
              <a:defRPr sz="1020"/>
            </a:lvl3pPr>
            <a:lvl4pPr marL="1166193" indent="0">
              <a:buNone/>
              <a:defRPr sz="850"/>
            </a:lvl4pPr>
            <a:lvl5pPr marL="1554925" indent="0">
              <a:buNone/>
              <a:defRPr sz="850"/>
            </a:lvl5pPr>
            <a:lvl6pPr marL="1943655" indent="0">
              <a:buNone/>
              <a:defRPr sz="850"/>
            </a:lvl6pPr>
            <a:lvl7pPr marL="2332387" indent="0">
              <a:buNone/>
              <a:defRPr sz="850"/>
            </a:lvl7pPr>
            <a:lvl8pPr marL="2721117" indent="0">
              <a:buNone/>
              <a:defRPr sz="850"/>
            </a:lvl8pPr>
            <a:lvl9pPr marL="3109848" indent="0">
              <a:buNone/>
              <a:defRPr sz="8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4697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7" y="648022"/>
            <a:ext cx="2507825" cy="2268062"/>
          </a:xfrm>
        </p:spPr>
        <p:txBody>
          <a:bodyPr anchor="b"/>
          <a:lstStyle>
            <a:lvl1pPr>
              <a:defRPr sz="272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4" y="1399543"/>
            <a:ext cx="3936385" cy="6907687"/>
          </a:xfrm>
        </p:spPr>
        <p:txBody>
          <a:bodyPr anchor="t"/>
          <a:lstStyle>
            <a:lvl1pPr marL="0" indent="0">
              <a:buNone/>
              <a:defRPr sz="2721"/>
            </a:lvl1pPr>
            <a:lvl2pPr marL="388731" indent="0">
              <a:buNone/>
              <a:defRPr sz="2381"/>
            </a:lvl2pPr>
            <a:lvl3pPr marL="777462" indent="0">
              <a:buNone/>
              <a:defRPr sz="2041"/>
            </a:lvl3pPr>
            <a:lvl4pPr marL="1166193" indent="0">
              <a:buNone/>
              <a:defRPr sz="1701"/>
            </a:lvl4pPr>
            <a:lvl5pPr marL="1554925" indent="0">
              <a:buNone/>
              <a:defRPr sz="1701"/>
            </a:lvl5pPr>
            <a:lvl6pPr marL="1943655" indent="0">
              <a:buNone/>
              <a:defRPr sz="1701"/>
            </a:lvl6pPr>
            <a:lvl7pPr marL="2332387" indent="0">
              <a:buNone/>
              <a:defRPr sz="1701"/>
            </a:lvl7pPr>
            <a:lvl8pPr marL="2721117" indent="0">
              <a:buNone/>
              <a:defRPr sz="1701"/>
            </a:lvl8pPr>
            <a:lvl9pPr marL="3109848" indent="0">
              <a:buNone/>
              <a:defRPr sz="1701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7" y="2916081"/>
            <a:ext cx="2507825" cy="5402396"/>
          </a:xfrm>
        </p:spPr>
        <p:txBody>
          <a:bodyPr/>
          <a:lstStyle>
            <a:lvl1pPr marL="0" indent="0">
              <a:buNone/>
              <a:defRPr sz="1360"/>
            </a:lvl1pPr>
            <a:lvl2pPr marL="388731" indent="0">
              <a:buNone/>
              <a:defRPr sz="1190"/>
            </a:lvl2pPr>
            <a:lvl3pPr marL="777462" indent="0">
              <a:buNone/>
              <a:defRPr sz="1020"/>
            </a:lvl3pPr>
            <a:lvl4pPr marL="1166193" indent="0">
              <a:buNone/>
              <a:defRPr sz="850"/>
            </a:lvl4pPr>
            <a:lvl5pPr marL="1554925" indent="0">
              <a:buNone/>
              <a:defRPr sz="850"/>
            </a:lvl5pPr>
            <a:lvl6pPr marL="1943655" indent="0">
              <a:buNone/>
              <a:defRPr sz="850"/>
            </a:lvl6pPr>
            <a:lvl7pPr marL="2332387" indent="0">
              <a:buNone/>
              <a:defRPr sz="850"/>
            </a:lvl7pPr>
            <a:lvl8pPr marL="2721117" indent="0">
              <a:buNone/>
              <a:defRPr sz="850"/>
            </a:lvl8pPr>
            <a:lvl9pPr marL="3109848" indent="0">
              <a:buNone/>
              <a:defRPr sz="8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74551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9813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8" y="517514"/>
            <a:ext cx="1676608" cy="823747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3" y="517514"/>
            <a:ext cx="4932630" cy="823747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482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2" y="517518"/>
            <a:ext cx="6706433" cy="18788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2" y="2587572"/>
            <a:ext cx="6706433" cy="61674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9009248"/>
            <a:ext cx="1749504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B05213-ECAB-4777-B732-2D5B73C20E40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62" y="9009248"/>
            <a:ext cx="2624257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1" y="9009248"/>
            <a:ext cx="1749504" cy="517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8E578-4DBD-4181-965B-E7CC9169C23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8015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777462" rtl="0" eaLnBrk="1" latinLnBrk="1" hangingPunct="1">
        <a:lnSpc>
          <a:spcPct val="90000"/>
        </a:lnSpc>
        <a:spcBef>
          <a:spcPct val="0"/>
        </a:spcBef>
        <a:buNone/>
        <a:defRPr sz="37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66" indent="-194366" algn="l" defTabSz="777462" rtl="0" eaLnBrk="1" latinLnBrk="1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1pPr>
      <a:lvl2pPr marL="583097" indent="-194366" algn="l" defTabSz="777462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1" kern="1200">
          <a:solidFill>
            <a:schemeClr val="tx1"/>
          </a:solidFill>
          <a:latin typeface="+mn-lt"/>
          <a:ea typeface="+mn-ea"/>
          <a:cs typeface="+mn-cs"/>
        </a:defRPr>
      </a:lvl2pPr>
      <a:lvl3pPr marL="971828" indent="-194366" algn="l" defTabSz="777462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360559" indent="-194366" algn="l" defTabSz="777462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749289" indent="-194366" algn="l" defTabSz="777462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2138020" indent="-194366" algn="l" defTabSz="777462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526753" indent="-194366" algn="l" defTabSz="777462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915484" indent="-194366" algn="l" defTabSz="777462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304214" indent="-194366" algn="l" defTabSz="777462" rtl="0" eaLnBrk="1" latinLnBrk="1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1pPr>
      <a:lvl2pPr marL="388731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2pPr>
      <a:lvl3pPr marL="777462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3pPr>
      <a:lvl4pPr marL="1166193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4pPr>
      <a:lvl5pPr marL="1554925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5pPr>
      <a:lvl6pPr marL="1943655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6pPr>
      <a:lvl7pPr marL="2332387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7pPr>
      <a:lvl8pPr marL="2721117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8pPr>
      <a:lvl9pPr marL="3109848" algn="l" defTabSz="777462" rtl="0" eaLnBrk="1" latinLnBrk="1" hangingPunct="1">
        <a:defRPr sz="153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emf"/><Relationship Id="rId7" Type="http://schemas.openxmlformats.org/officeDocument/2006/relationships/image" Target="../media/image1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5.png"/><Relationship Id="rId4" Type="http://schemas.openxmlformats.org/officeDocument/2006/relationships/image" Target="../media/image10.emf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9.emf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" Type="http://schemas.openxmlformats.org/officeDocument/2006/relationships/image" Target="../media/image1.emf"/><Relationship Id="rId16" Type="http://schemas.openxmlformats.org/officeDocument/2006/relationships/image" Target="../media/image28.pn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0.emf"/><Relationship Id="rId9" Type="http://schemas.openxmlformats.org/officeDocument/2006/relationships/image" Target="../media/image21.png"/><Relationship Id="rId1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E8695-82C1-E494-8AEA-6BC3750575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9AEEF561-CCAB-2A35-C7F1-43D1E38D854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"/>
            <a:ext cx="7774488" cy="97202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D9D0E242-C873-8914-794A-880B85F1C143}"/>
              </a:ext>
            </a:extLst>
          </p:cNvPr>
          <p:cNvSpPr/>
          <p:nvPr/>
        </p:nvSpPr>
        <p:spPr>
          <a:xfrm>
            <a:off x="215379" y="202023"/>
            <a:ext cx="7344816" cy="931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32442C21-567F-125F-E15A-B3F42F4FF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391" y="5742142"/>
            <a:ext cx="591625" cy="51479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FD3F7F66-BC70-8206-7EC1-72E62EB18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262" y="7152654"/>
            <a:ext cx="589064" cy="51479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795D6B0-CBBE-3DA3-C598-377D160EF58F}"/>
              </a:ext>
            </a:extLst>
          </p:cNvPr>
          <p:cNvSpPr txBox="1"/>
          <p:nvPr/>
        </p:nvSpPr>
        <p:spPr>
          <a:xfrm>
            <a:off x="1003527" y="6256617"/>
            <a:ext cx="61157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가을에는 한강에서 롤러 스키</a:t>
            </a:r>
            <a:r>
              <a:rPr lang="en-US" altLang="ko-KR" sz="24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!</a:t>
            </a:r>
          </a:p>
          <a:p>
            <a:r>
              <a:rPr lang="ko-KR" altLang="en-US" sz="24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겨울에는 평창으로 크로스컨트리 스키</a:t>
            </a:r>
            <a:r>
              <a:rPr lang="en-US" altLang="ko-KR" sz="24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 </a:t>
            </a:r>
            <a:r>
              <a:rPr lang="ko-KR" altLang="en-US" sz="24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타러 가자</a:t>
            </a: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1730C649-150C-F6E0-E283-0E2760A837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315" y="1622344"/>
            <a:ext cx="4189413" cy="2611480"/>
          </a:xfrm>
          <a:prstGeom prst="rect">
            <a:avLst/>
          </a:prstGeom>
        </p:spPr>
      </p:pic>
      <p:sp>
        <p:nvSpPr>
          <p:cNvPr id="2" name="직사각형 1">
            <a:extLst>
              <a:ext uri="{FF2B5EF4-FFF2-40B4-BE49-F238E27FC236}">
                <a16:creationId xmlns:a16="http://schemas.microsoft.com/office/drawing/2014/main" id="{6F05C15E-4D8D-1140-6FA5-26C6C2BB8A89}"/>
              </a:ext>
            </a:extLst>
          </p:cNvPr>
          <p:cNvSpPr/>
          <p:nvPr/>
        </p:nvSpPr>
        <p:spPr>
          <a:xfrm>
            <a:off x="905787" y="4721381"/>
            <a:ext cx="5964007" cy="8036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Ins="288000" rtlCol="0" anchor="ctr"/>
          <a:lstStyle/>
          <a:p>
            <a:pPr algn="ctr"/>
            <a:r>
              <a:rPr lang="ko-KR" alt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5 Bold" panose="00000800000000000000" pitchFamily="50" charset="-127"/>
                <a:ea typeface="더잠실 OTF 5 Bold" panose="00000800000000000000" pitchFamily="50" charset="-127"/>
              </a:rPr>
              <a:t>가족과 함께하는 롤러</a:t>
            </a:r>
            <a:r>
              <a:rPr lang="en-US" altLang="ko-KR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5 Bold" panose="00000800000000000000" pitchFamily="50" charset="-127"/>
                <a:ea typeface="더잠실 OTF 5 Bold" panose="00000800000000000000" pitchFamily="50" charset="-127"/>
              </a:rPr>
              <a:t>(</a:t>
            </a:r>
            <a:r>
              <a:rPr lang="ko-KR" altLang="en-US" sz="2400" dirty="0" err="1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5 Bold" panose="00000800000000000000" pitchFamily="50" charset="-127"/>
                <a:ea typeface="더잠실 OTF 5 Bold" panose="00000800000000000000" pitchFamily="50" charset="-127"/>
              </a:rPr>
              <a:t>크컨</a:t>
            </a:r>
            <a:r>
              <a:rPr lang="en-US" altLang="ko-KR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5 Bold" panose="00000800000000000000" pitchFamily="50" charset="-127"/>
                <a:ea typeface="더잠실 OTF 5 Bold" panose="00000800000000000000" pitchFamily="50" charset="-127"/>
              </a:rPr>
              <a:t>)</a:t>
            </a:r>
            <a:r>
              <a:rPr lang="ko-KR" altLang="en-US" sz="24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5 Bold" panose="00000800000000000000" pitchFamily="50" charset="-127"/>
                <a:ea typeface="더잠실 OTF 5 Bold" panose="00000800000000000000" pitchFamily="50" charset="-127"/>
              </a:rPr>
              <a:t>스키교실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B05153-DCC3-171F-9351-CF0EC153F79C}"/>
              </a:ext>
            </a:extLst>
          </p:cNvPr>
          <p:cNvSpPr txBox="1"/>
          <p:nvPr/>
        </p:nvSpPr>
        <p:spPr>
          <a:xfrm>
            <a:off x="455051" y="419687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2026 </a:t>
            </a:r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유소년 </a:t>
            </a:r>
            <a:endParaRPr lang="en-US" altLang="ko-KR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  <a:p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스포츠 기반구축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98E67E3-4140-E276-0944-BD2D3E985B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875" y="8101651"/>
            <a:ext cx="2551824" cy="1146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536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F2676-E622-17D8-8159-339F179E3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C6A994E2-51AE-DA4C-718F-4DA9A110EB37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FC6FCA21-394F-FFDA-CF06-E560683F93C1}"/>
              </a:ext>
            </a:extLst>
          </p:cNvPr>
          <p:cNvSpPr/>
          <p:nvPr/>
        </p:nvSpPr>
        <p:spPr>
          <a:xfrm>
            <a:off x="215379" y="1262132"/>
            <a:ext cx="7344816" cy="82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1FF848-8779-1025-9A74-E3F369151741}"/>
              </a:ext>
            </a:extLst>
          </p:cNvPr>
          <p:cNvSpPr txBox="1"/>
          <p:nvPr/>
        </p:nvSpPr>
        <p:spPr>
          <a:xfrm>
            <a:off x="455051" y="419687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2026 </a:t>
            </a:r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유소년 </a:t>
            </a:r>
            <a:endParaRPr lang="en-US" altLang="ko-KR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  <a:p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스포츠 기반구축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84836BD-614D-7743-5616-3C233D981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198" y="1880317"/>
            <a:ext cx="4244534" cy="2645839"/>
          </a:xfrm>
          <a:prstGeom prst="rect">
            <a:avLst/>
          </a:prstGeom>
        </p:spPr>
      </p:pic>
      <p:sp>
        <p:nvSpPr>
          <p:cNvPr id="16" name="직사각형 15">
            <a:extLst>
              <a:ext uri="{FF2B5EF4-FFF2-40B4-BE49-F238E27FC236}">
                <a16:creationId xmlns:a16="http://schemas.microsoft.com/office/drawing/2014/main" id="{A99B301E-E064-B59C-0DB4-6A730DACE353}"/>
              </a:ext>
            </a:extLst>
          </p:cNvPr>
          <p:cNvSpPr/>
          <p:nvPr/>
        </p:nvSpPr>
        <p:spPr>
          <a:xfrm>
            <a:off x="905787" y="4927446"/>
            <a:ext cx="5964007" cy="685957"/>
          </a:xfrm>
          <a:prstGeom prst="rect">
            <a:avLst/>
          </a:prstGeom>
          <a:solidFill>
            <a:srgbClr val="B575A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88000" rIns="288000" rtlCol="0" anchor="ctr"/>
          <a:lstStyle/>
          <a:p>
            <a:pPr algn="ctr"/>
            <a:r>
              <a:rPr lang="ko-KR" altLang="en-US" sz="3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롤러</a:t>
            </a:r>
            <a:r>
              <a:rPr lang="en-US" altLang="ko-KR" sz="3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(</a:t>
            </a:r>
            <a:r>
              <a:rPr lang="ko-KR" altLang="en-US" sz="3200" dirty="0" err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크컨</a:t>
            </a:r>
            <a:r>
              <a:rPr lang="en-US" altLang="ko-KR" sz="3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)</a:t>
            </a:r>
            <a:r>
              <a:rPr lang="ko-KR" altLang="en-US" sz="3200" dirty="0" err="1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스키교실이란</a:t>
            </a:r>
            <a:r>
              <a:rPr lang="en-US" altLang="ko-KR" sz="3200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?</a:t>
            </a:r>
            <a:endParaRPr lang="ko-KR" altLang="en-US" sz="3200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A9358D4D-EC7E-1460-97CF-999CE327F975}"/>
              </a:ext>
            </a:extLst>
          </p:cNvPr>
          <p:cNvSpPr/>
          <p:nvPr/>
        </p:nvSpPr>
        <p:spPr>
          <a:xfrm>
            <a:off x="935460" y="6482327"/>
            <a:ext cx="5984987" cy="1715450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2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가을에는 롤러 스키</a:t>
            </a:r>
            <a:r>
              <a:rPr lang="en-US" altLang="ko-KR" sz="22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, </a:t>
            </a:r>
            <a:r>
              <a:rPr lang="ko-KR" altLang="en-US" sz="22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겨울에는 크로스컨트리 스키로 계절에 따라 즐기는 전신 유산소 스포츠를 </a:t>
            </a:r>
            <a:endParaRPr lang="en-US" altLang="ko-KR" sz="2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  <a:latin typeface="더잠실 OTF 2 Light" panose="00000300000000000000" pitchFamily="50" charset="-127"/>
              <a:ea typeface="더잠실 OTF 2 Light" panose="00000300000000000000" pitchFamily="50" charset="-127"/>
            </a:endParaRPr>
          </a:p>
          <a:p>
            <a:pPr algn="ctr"/>
            <a:r>
              <a:rPr lang="ko-KR" altLang="en-US" sz="22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부모님과 함께 배우는 프로그램입니다</a:t>
            </a:r>
            <a:r>
              <a:rPr lang="en-US" altLang="ko-KR" sz="22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.</a:t>
            </a:r>
            <a:endParaRPr lang="ko-KR" altLang="en-US" sz="22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  <a:latin typeface="더잠실 OTF 2 Light" panose="00000300000000000000" pitchFamily="50" charset="-127"/>
              <a:ea typeface="더잠실 OTF 2 Light" panose="00000300000000000000" pitchFamily="50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1E0E5B9F-81D0-EC75-DC80-F72D9FC0B7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620" y="6029143"/>
            <a:ext cx="503118" cy="435600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CA6707A-DAFB-FB79-C303-BEB8C7E78C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0017" y="8213545"/>
            <a:ext cx="500431" cy="435157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A3464F5A-648A-8AE4-0EAE-824EED23C1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33" y="308222"/>
            <a:ext cx="1619923" cy="727756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id="{C3140926-6CAD-DFAF-361F-730357822A91}"/>
              </a:ext>
            </a:extLst>
          </p:cNvPr>
          <p:cNvSpPr/>
          <p:nvPr/>
        </p:nvSpPr>
        <p:spPr>
          <a:xfrm>
            <a:off x="215379" y="8882183"/>
            <a:ext cx="3978249" cy="435157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solidFill>
                  <a:srgbClr val="1C427B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* </a:t>
            </a:r>
            <a:r>
              <a:rPr lang="ko-KR" altLang="en-US" sz="2400" dirty="0">
                <a:solidFill>
                  <a:srgbClr val="1C427B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롤러 </a:t>
            </a:r>
            <a:r>
              <a:rPr lang="ko-KR" altLang="en-US" sz="2400" dirty="0" err="1">
                <a:solidFill>
                  <a:srgbClr val="1C427B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스키란</a:t>
            </a:r>
            <a:r>
              <a:rPr lang="en-US" altLang="ko-KR" sz="2400" dirty="0">
                <a:solidFill>
                  <a:srgbClr val="1C427B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? </a:t>
            </a:r>
            <a:r>
              <a:rPr lang="ko-KR" altLang="en-US" sz="2400" dirty="0">
                <a:solidFill>
                  <a:srgbClr val="1C427B"/>
                </a:solidFill>
                <a:latin typeface="나눔손글씨 펜" panose="03040600000000000000" pitchFamily="66" charset="-127"/>
                <a:ea typeface="나눔손글씨 펜" panose="03040600000000000000" pitchFamily="66" charset="-127"/>
              </a:rPr>
              <a:t>바퀴가 달린 하계용 스키</a:t>
            </a:r>
            <a:endParaRPr lang="en-US" altLang="ko-KR" sz="2400" dirty="0">
              <a:solidFill>
                <a:srgbClr val="1C427B"/>
              </a:solidFill>
              <a:latin typeface="나눔손글씨 펜" panose="03040600000000000000" pitchFamily="66" charset="-127"/>
              <a:ea typeface="나눔손글씨 펜" panose="03040600000000000000" pitchFamily="66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7173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FD61C-0D9D-C2FA-67CE-335E5D00C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B053B789-1E08-4F45-6397-7D0378A6788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18C8C433-452B-F313-B2CB-E1E4AA456747}"/>
              </a:ext>
            </a:extLst>
          </p:cNvPr>
          <p:cNvSpPr/>
          <p:nvPr/>
        </p:nvSpPr>
        <p:spPr>
          <a:xfrm>
            <a:off x="215379" y="1262132"/>
            <a:ext cx="7344816" cy="82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FA7C71-693D-BCCB-6E86-7B6BC7ED56A1}"/>
              </a:ext>
            </a:extLst>
          </p:cNvPr>
          <p:cNvSpPr txBox="1"/>
          <p:nvPr/>
        </p:nvSpPr>
        <p:spPr>
          <a:xfrm>
            <a:off x="455051" y="419687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2026 </a:t>
            </a:r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유소년 </a:t>
            </a:r>
            <a:endParaRPr lang="en-US" altLang="ko-KR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  <a:p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스포츠 기반구축</a:t>
            </a: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BF9E3AC1-7448-92CA-819B-E80936A15352}"/>
              </a:ext>
            </a:extLst>
          </p:cNvPr>
          <p:cNvGrpSpPr/>
          <p:nvPr/>
        </p:nvGrpSpPr>
        <p:grpSpPr>
          <a:xfrm>
            <a:off x="355040" y="2254104"/>
            <a:ext cx="7065501" cy="564206"/>
            <a:chOff x="355037" y="2306355"/>
            <a:chExt cx="7065501" cy="564206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F57376FC-F877-32DB-4979-D741F03548B9}"/>
                </a:ext>
              </a:extLst>
            </p:cNvPr>
            <p:cNvSpPr/>
            <p:nvPr/>
          </p:nvSpPr>
          <p:spPr>
            <a:xfrm>
              <a:off x="355037" y="2306355"/>
              <a:ext cx="1535017" cy="564206"/>
            </a:xfrm>
            <a:prstGeom prst="rect">
              <a:avLst/>
            </a:prstGeom>
            <a:solidFill>
              <a:srgbClr val="B57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행  사  명</a:t>
              </a: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B0B51C95-AD27-B9DC-1574-55720B26A9DB}"/>
                </a:ext>
              </a:extLst>
            </p:cNvPr>
            <p:cNvSpPr/>
            <p:nvPr/>
          </p:nvSpPr>
          <p:spPr>
            <a:xfrm>
              <a:off x="1883728" y="2306355"/>
              <a:ext cx="5536810" cy="564206"/>
            </a:xfrm>
            <a:prstGeom prst="rect">
              <a:avLst/>
            </a:prstGeom>
            <a:solidFill>
              <a:srgbClr val="D9B8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가족과 함께하는 롤러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(</a:t>
              </a:r>
              <a:r>
                <a:rPr lang="ko-KR" altLang="en-US" dirty="0" err="1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크컨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)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스키교실</a:t>
              </a:r>
              <a:endParaRPr lang="en-US" altLang="ko-KR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</p:txBody>
        </p:sp>
      </p:grp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0452B9F-FA1E-925A-0F8F-C0D456B39D43}"/>
              </a:ext>
            </a:extLst>
          </p:cNvPr>
          <p:cNvSpPr/>
          <p:nvPr/>
        </p:nvSpPr>
        <p:spPr>
          <a:xfrm>
            <a:off x="935460" y="1665655"/>
            <a:ext cx="5904656" cy="33378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B575AE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01_</a:t>
            </a:r>
            <a:r>
              <a:rPr lang="ko-KR" altLang="en-US" sz="2800" dirty="0">
                <a:solidFill>
                  <a:srgbClr val="B575AE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행사개요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91A8DA8D-0835-560F-75BD-6225CF1610C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1693" y="1644191"/>
            <a:ext cx="382235" cy="387856"/>
          </a:xfrm>
          <a:prstGeom prst="rect">
            <a:avLst/>
          </a:prstGeom>
        </p:spPr>
      </p:pic>
      <p:grpSp>
        <p:nvGrpSpPr>
          <p:cNvPr id="41" name="그룹 40">
            <a:extLst>
              <a:ext uri="{FF2B5EF4-FFF2-40B4-BE49-F238E27FC236}">
                <a16:creationId xmlns:a16="http://schemas.microsoft.com/office/drawing/2014/main" id="{7859BFD2-CD9F-FC44-C112-5D338E6A6420}"/>
              </a:ext>
            </a:extLst>
          </p:cNvPr>
          <p:cNvGrpSpPr/>
          <p:nvPr/>
        </p:nvGrpSpPr>
        <p:grpSpPr>
          <a:xfrm>
            <a:off x="355040" y="2874158"/>
            <a:ext cx="7065501" cy="564206"/>
            <a:chOff x="355037" y="2987923"/>
            <a:chExt cx="7065501" cy="564206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EB63E7DF-5CE2-5B70-497D-D4FAD9E325D2}"/>
                </a:ext>
              </a:extLst>
            </p:cNvPr>
            <p:cNvSpPr/>
            <p:nvPr/>
          </p:nvSpPr>
          <p:spPr>
            <a:xfrm>
              <a:off x="355037" y="2987923"/>
              <a:ext cx="1535017" cy="564206"/>
            </a:xfrm>
            <a:prstGeom prst="rect">
              <a:avLst/>
            </a:prstGeom>
            <a:solidFill>
              <a:srgbClr val="B57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행사기간</a:t>
              </a:r>
            </a:p>
          </p:txBody>
        </p:sp>
        <p:sp>
          <p:nvSpPr>
            <p:cNvPr id="37" name="직사각형 36">
              <a:extLst>
                <a:ext uri="{FF2B5EF4-FFF2-40B4-BE49-F238E27FC236}">
                  <a16:creationId xmlns:a16="http://schemas.microsoft.com/office/drawing/2014/main" id="{81EB3BC3-3FDC-DF26-586B-F65631BE7460}"/>
                </a:ext>
              </a:extLst>
            </p:cNvPr>
            <p:cNvSpPr/>
            <p:nvPr/>
          </p:nvSpPr>
          <p:spPr>
            <a:xfrm>
              <a:off x="1883728" y="2987923"/>
              <a:ext cx="5536810" cy="564206"/>
            </a:xfrm>
            <a:prstGeom prst="rect">
              <a:avLst/>
            </a:prstGeom>
            <a:solidFill>
              <a:srgbClr val="D9B8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2026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년 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9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월 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~ 2027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년 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월</a:t>
              </a:r>
              <a:endParaRPr lang="en-US" altLang="ko-KR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</p:txBody>
        </p:sp>
      </p:grpSp>
      <p:grpSp>
        <p:nvGrpSpPr>
          <p:cNvPr id="49" name="그룹 48">
            <a:extLst>
              <a:ext uri="{FF2B5EF4-FFF2-40B4-BE49-F238E27FC236}">
                <a16:creationId xmlns:a16="http://schemas.microsoft.com/office/drawing/2014/main" id="{B40BE032-E434-9E48-F516-6B21A806671D}"/>
              </a:ext>
            </a:extLst>
          </p:cNvPr>
          <p:cNvGrpSpPr/>
          <p:nvPr/>
        </p:nvGrpSpPr>
        <p:grpSpPr>
          <a:xfrm>
            <a:off x="355040" y="3494218"/>
            <a:ext cx="7065501" cy="1004254"/>
            <a:chOff x="355037" y="3546722"/>
            <a:chExt cx="7065501" cy="1342777"/>
          </a:xfrm>
        </p:grpSpPr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4B8236DE-BA44-580B-0405-0F7D5307C39C}"/>
                </a:ext>
              </a:extLst>
            </p:cNvPr>
            <p:cNvSpPr/>
            <p:nvPr/>
          </p:nvSpPr>
          <p:spPr>
            <a:xfrm>
              <a:off x="355037" y="3546722"/>
              <a:ext cx="1535017" cy="1342777"/>
            </a:xfrm>
            <a:prstGeom prst="rect">
              <a:avLst/>
            </a:prstGeom>
            <a:solidFill>
              <a:srgbClr val="B57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행사장소</a:t>
              </a: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626CFEB2-DACA-C4A3-F914-8BDD1E3AAD09}"/>
                </a:ext>
              </a:extLst>
            </p:cNvPr>
            <p:cNvSpPr/>
            <p:nvPr/>
          </p:nvSpPr>
          <p:spPr>
            <a:xfrm>
              <a:off x="1883728" y="3546722"/>
              <a:ext cx="5536810" cy="1342777"/>
            </a:xfrm>
            <a:prstGeom prst="rect">
              <a:avLst/>
            </a:prstGeom>
            <a:solidFill>
              <a:srgbClr val="D9B8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가을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-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이촌 한강공원 </a:t>
              </a:r>
              <a:endParaRPr lang="en-US" altLang="ko-KR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pPr lvl="0"/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겨울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-</a:t>
              </a:r>
              <a:r>
                <a:rPr lang="ko-KR" altLang="en-US" dirty="0" err="1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알펜시아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 크로스컨트리 경기장 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강원도 평창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)</a:t>
              </a: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39C14FE1-BEB4-15D4-FA42-F1A2FFF3B47C}"/>
              </a:ext>
            </a:extLst>
          </p:cNvPr>
          <p:cNvGrpSpPr/>
          <p:nvPr/>
        </p:nvGrpSpPr>
        <p:grpSpPr>
          <a:xfrm>
            <a:off x="355040" y="4554326"/>
            <a:ext cx="7065501" cy="902721"/>
            <a:chOff x="355037" y="2306355"/>
            <a:chExt cx="7065501" cy="564206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4A81DAF0-6240-11E9-97CF-E378DEB15A43}"/>
                </a:ext>
              </a:extLst>
            </p:cNvPr>
            <p:cNvSpPr/>
            <p:nvPr/>
          </p:nvSpPr>
          <p:spPr>
            <a:xfrm>
              <a:off x="355037" y="2306355"/>
              <a:ext cx="1535017" cy="564206"/>
            </a:xfrm>
            <a:prstGeom prst="rect">
              <a:avLst/>
            </a:prstGeom>
            <a:solidFill>
              <a:srgbClr val="B57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행사내용</a:t>
              </a:r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CABA7124-C9AA-C411-3B9D-7DA095486F22}"/>
                </a:ext>
              </a:extLst>
            </p:cNvPr>
            <p:cNvSpPr/>
            <p:nvPr/>
          </p:nvSpPr>
          <p:spPr>
            <a:xfrm>
              <a:off x="1883728" y="2306355"/>
              <a:ext cx="5536810" cy="564206"/>
            </a:xfrm>
            <a:prstGeom prst="rect">
              <a:avLst/>
            </a:prstGeom>
            <a:solidFill>
              <a:srgbClr val="D9B8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강습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-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롤러 스키 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3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회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크로스컨트리 스키 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2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회</a:t>
              </a:r>
              <a:endParaRPr lang="en-US" altLang="ko-KR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pPr lvl="0"/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대회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-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학교대항전</a:t>
              </a:r>
              <a:endParaRPr lang="en-US" altLang="ko-KR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29669C1F-C941-4DC7-7186-6C9DB37B68C9}"/>
              </a:ext>
            </a:extLst>
          </p:cNvPr>
          <p:cNvGrpSpPr/>
          <p:nvPr/>
        </p:nvGrpSpPr>
        <p:grpSpPr>
          <a:xfrm>
            <a:off x="355040" y="5512896"/>
            <a:ext cx="7065501" cy="564206"/>
            <a:chOff x="355037" y="2987923"/>
            <a:chExt cx="7065501" cy="564206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2877685-1930-1BE4-9FA5-C8C1EB8873B7}"/>
                </a:ext>
              </a:extLst>
            </p:cNvPr>
            <p:cNvSpPr/>
            <p:nvPr/>
          </p:nvSpPr>
          <p:spPr>
            <a:xfrm>
              <a:off x="355037" y="2987923"/>
              <a:ext cx="1535017" cy="564206"/>
            </a:xfrm>
            <a:prstGeom prst="rect">
              <a:avLst/>
            </a:prstGeom>
            <a:solidFill>
              <a:srgbClr val="B57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참가대상</a:t>
              </a:r>
            </a:p>
          </p:txBody>
        </p:sp>
        <p:sp>
          <p:nvSpPr>
            <p:cNvPr id="48" name="직사각형 47">
              <a:extLst>
                <a:ext uri="{FF2B5EF4-FFF2-40B4-BE49-F238E27FC236}">
                  <a16:creationId xmlns:a16="http://schemas.microsoft.com/office/drawing/2014/main" id="{351D6451-B857-AEA6-1E56-4DC520DEF673}"/>
                </a:ext>
              </a:extLst>
            </p:cNvPr>
            <p:cNvSpPr/>
            <p:nvPr/>
          </p:nvSpPr>
          <p:spPr>
            <a:xfrm>
              <a:off x="1883728" y="2987923"/>
              <a:ext cx="5536810" cy="564206"/>
            </a:xfrm>
            <a:prstGeom prst="rect">
              <a:avLst/>
            </a:prstGeom>
            <a:solidFill>
              <a:srgbClr val="D9B8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전국 초등학교 </a:t>
              </a:r>
              <a:r>
                <a:rPr lang="en-US" altLang="ko-KR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3~6</a:t>
              </a:r>
              <a:r>
                <a:rPr lang="ko-KR" altLang="en-US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학년 학생 및 학부모</a:t>
              </a:r>
              <a:endParaRPr lang="en-US" altLang="ko-KR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02488D53-FACD-314D-B28B-0A34EDDB8B36}"/>
              </a:ext>
            </a:extLst>
          </p:cNvPr>
          <p:cNvGrpSpPr/>
          <p:nvPr/>
        </p:nvGrpSpPr>
        <p:grpSpPr>
          <a:xfrm>
            <a:off x="355040" y="6477566"/>
            <a:ext cx="7065501" cy="2810127"/>
            <a:chOff x="355037" y="2987923"/>
            <a:chExt cx="7065501" cy="564206"/>
          </a:xfrm>
        </p:grpSpPr>
        <p:sp>
          <p:nvSpPr>
            <p:cNvPr id="51" name="직사각형 50">
              <a:extLst>
                <a:ext uri="{FF2B5EF4-FFF2-40B4-BE49-F238E27FC236}">
                  <a16:creationId xmlns:a16="http://schemas.microsoft.com/office/drawing/2014/main" id="{48D08471-FC92-CB78-8741-CA7410106E95}"/>
                </a:ext>
              </a:extLst>
            </p:cNvPr>
            <p:cNvSpPr/>
            <p:nvPr/>
          </p:nvSpPr>
          <p:spPr>
            <a:xfrm>
              <a:off x="355037" y="2987923"/>
              <a:ext cx="1535017" cy="564206"/>
            </a:xfrm>
            <a:prstGeom prst="rect">
              <a:avLst/>
            </a:prstGeom>
            <a:solidFill>
              <a:srgbClr val="B575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세부내용</a:t>
              </a:r>
            </a:p>
          </p:txBody>
        </p:sp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107E7BC6-9A4E-96D5-09DB-60C5085D15E9}"/>
                </a:ext>
              </a:extLst>
            </p:cNvPr>
            <p:cNvSpPr/>
            <p:nvPr/>
          </p:nvSpPr>
          <p:spPr>
            <a:xfrm>
              <a:off x="1883728" y="2987923"/>
              <a:ext cx="5536810" cy="564206"/>
            </a:xfrm>
            <a:prstGeom prst="rect">
              <a:avLst/>
            </a:prstGeom>
            <a:solidFill>
              <a:srgbClr val="D9B8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endParaRPr lang="en-US" altLang="ko-KR" sz="2000" dirty="0">
                <a:solidFill>
                  <a:prstClr val="white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endParaRPr>
            </a:p>
          </p:txBody>
        </p:sp>
      </p:grp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6D583C90-100D-FAAA-4889-2DA322696A7D}"/>
              </a:ext>
            </a:extLst>
          </p:cNvPr>
          <p:cNvSpPr/>
          <p:nvPr/>
        </p:nvSpPr>
        <p:spPr>
          <a:xfrm>
            <a:off x="1870919" y="6119271"/>
            <a:ext cx="5574910" cy="333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6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※ </a:t>
            </a:r>
            <a:r>
              <a:rPr lang="ko-KR" altLang="en-US" sz="16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개인접수 불가</a:t>
            </a:r>
            <a:r>
              <a:rPr lang="en-US" altLang="ko-KR" sz="16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, </a:t>
            </a:r>
            <a:r>
              <a:rPr lang="ko-KR" altLang="en-US" sz="16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학교별 단체 신청만 가능합니다</a:t>
            </a:r>
            <a:r>
              <a:rPr lang="en-US" altLang="ko-KR" sz="1600" dirty="0">
                <a:gradFill>
                  <a:gsLst>
                    <a:gs pos="0">
                      <a:schemeClr val="tx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.</a:t>
            </a:r>
            <a:endParaRPr lang="ko-KR" altLang="en-US" sz="1600" dirty="0">
              <a:gradFill>
                <a:gsLst>
                  <a:gs pos="0">
                    <a:schemeClr val="tx1"/>
                  </a:gs>
                  <a:gs pos="100000">
                    <a:schemeClr val="tx1"/>
                  </a:gs>
                </a:gsLst>
                <a:lin ang="5400000" scaled="1"/>
              </a:gradFill>
              <a:latin typeface="더잠실 OTF 2 Light" panose="00000300000000000000" pitchFamily="50" charset="-127"/>
              <a:ea typeface="더잠실 OTF 2 Light" panose="00000300000000000000" pitchFamily="50" charset="-127"/>
            </a:endParaRPr>
          </a:p>
        </p:txBody>
      </p:sp>
      <p:graphicFrame>
        <p:nvGraphicFramePr>
          <p:cNvPr id="55" name="표 54">
            <a:extLst>
              <a:ext uri="{FF2B5EF4-FFF2-40B4-BE49-F238E27FC236}">
                <a16:creationId xmlns:a16="http://schemas.microsoft.com/office/drawing/2014/main" id="{9802EBA3-BDBF-394B-E094-53EDFFE0FF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562885"/>
              </p:ext>
            </p:extLst>
          </p:nvPr>
        </p:nvGraphicFramePr>
        <p:xfrm>
          <a:off x="1972490" y="6596745"/>
          <a:ext cx="5368835" cy="245944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027884">
                  <a:extLst>
                    <a:ext uri="{9D8B030D-6E8A-4147-A177-3AD203B41FA5}">
                      <a16:colId xmlns:a16="http://schemas.microsoft.com/office/drawing/2014/main" val="4224401956"/>
                    </a:ext>
                  </a:extLst>
                </a:gridCol>
                <a:gridCol w="2790826">
                  <a:extLst>
                    <a:ext uri="{9D8B030D-6E8A-4147-A177-3AD203B41FA5}">
                      <a16:colId xmlns:a16="http://schemas.microsoft.com/office/drawing/2014/main" val="3390177500"/>
                    </a:ext>
                  </a:extLst>
                </a:gridCol>
                <a:gridCol w="1550125">
                  <a:extLst>
                    <a:ext uri="{9D8B030D-6E8A-4147-A177-3AD203B41FA5}">
                      <a16:colId xmlns:a16="http://schemas.microsoft.com/office/drawing/2014/main" val="268861122"/>
                    </a:ext>
                  </a:extLst>
                </a:gridCol>
              </a:tblGrid>
              <a:tr h="43107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3 Regular" panose="00000500000000000000" pitchFamily="50" charset="-127"/>
                          <a:ea typeface="더잠실 OTF 3 Regular" panose="00000500000000000000" pitchFamily="50" charset="-127"/>
                        </a:rPr>
                        <a:t>일정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3 Regular" panose="00000500000000000000" pitchFamily="50" charset="-127"/>
                          <a:ea typeface="더잠실 OTF 3 Regular" panose="00000500000000000000" pitchFamily="50" charset="-127"/>
                        </a:rPr>
                        <a:t>내용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3 Regular" panose="00000500000000000000" pitchFamily="50" charset="-127"/>
                          <a:ea typeface="더잠실 OTF 3 Regular" panose="00000500000000000000" pitchFamily="50" charset="-127"/>
                        </a:rPr>
                        <a:t>비고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295513"/>
                  </a:ext>
                </a:extLst>
              </a:tr>
              <a:tr h="3339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1</a:t>
                      </a:r>
                      <a:r>
                        <a:rPr lang="ko-KR" altLang="en-US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회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  롤러 스키 기초강습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장비의 이해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, </a:t>
                      </a: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착용법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 등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77749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  <a:cs typeface="+mn-cs"/>
                        </a:rPr>
                        <a:t>아스팔트 또는 </a:t>
                      </a:r>
                      <a:endParaRPr lang="en-US" altLang="ko-KR" sz="1200" kern="1200" dirty="0">
                        <a:solidFill>
                          <a:schemeClr val="tx1"/>
                        </a:soli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  <a:cs typeface="+mn-cs"/>
                      </a:endParaRPr>
                    </a:p>
                    <a:p>
                      <a:pPr marL="0" marR="0" lvl="0" indent="0" algn="ctr" defTabSz="77749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  <a:cs typeface="+mn-cs"/>
                        </a:rPr>
                        <a:t>고무트랙 교육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176547"/>
                  </a:ext>
                </a:extLst>
              </a:tr>
              <a:tr h="3339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2</a:t>
                      </a:r>
                      <a:r>
                        <a:rPr lang="ko-KR" altLang="en-US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회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  중심이동 및 밸런스 교육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531990"/>
                  </a:ext>
                </a:extLst>
              </a:tr>
              <a:tr h="3339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3</a:t>
                      </a:r>
                      <a:r>
                        <a:rPr lang="ko-KR" altLang="en-US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회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  롤러 스키 주법의 이해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(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클래식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, </a:t>
                      </a: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프리</a:t>
                      </a:r>
                      <a:r>
                        <a:rPr lang="en-US" altLang="ko-KR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)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5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1704642"/>
                  </a:ext>
                </a:extLst>
              </a:tr>
              <a:tr h="352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4</a:t>
                      </a:r>
                      <a:r>
                        <a:rPr lang="ko-KR" altLang="en-US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회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  크로스컨트리 스키 기초 교육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77749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  <a:cs typeface="+mn-cs"/>
                        </a:rPr>
                        <a:t>눈 </a:t>
                      </a:r>
                      <a:r>
                        <a:rPr lang="ko-KR" altLang="en-US" sz="1200" kern="1200" dirty="0" err="1">
                          <a:solidFill>
                            <a:schemeClr val="tx1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  <a:cs typeface="+mn-cs"/>
                        </a:rPr>
                        <a:t>덮힌</a:t>
                      </a: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  <a:cs typeface="+mn-cs"/>
                        </a:rPr>
                        <a:t> 평지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03127"/>
                  </a:ext>
                </a:extLst>
              </a:tr>
              <a:tr h="35269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5</a:t>
                      </a:r>
                      <a:r>
                        <a:rPr lang="ko-KR" altLang="en-US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회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fontAlgn="base" latinLnBrk="0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</a:rPr>
                        <a:t>  크로스컨트리 스키 기술 교육</a:t>
                      </a:r>
                    </a:p>
                  </a:txBody>
                  <a:tcPr marL="17907" marR="17907" marT="17907" marB="17907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alpha val="2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77749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200" kern="1200" dirty="0">
                        <a:solidFill>
                          <a:schemeClr val="tx1"/>
                        </a:soli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  <a:cs typeface="+mn-cs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260206"/>
                  </a:ext>
                </a:extLst>
              </a:tr>
              <a:tr h="32121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대회 개최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77462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크로스컨트리 학교대항전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497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kern="1200" dirty="0">
                          <a:solidFill>
                            <a:schemeClr val="tx1"/>
                          </a:solidFill>
                          <a:effectLst/>
                          <a:latin typeface="더잠실 2 Light" panose="00000300000000000000" pitchFamily="2" charset="-127"/>
                          <a:ea typeface="더잠실 2 Light" panose="00000300000000000000" pitchFamily="2" charset="-127"/>
                          <a:cs typeface="+mn-cs"/>
                        </a:rPr>
                        <a:t>크로스컨트리 경기장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8084301"/>
                  </a:ext>
                </a:extLst>
              </a:tr>
            </a:tbl>
          </a:graphicData>
        </a:graphic>
      </p:graphicFrame>
      <p:pic>
        <p:nvPicPr>
          <p:cNvPr id="57" name="그림 56">
            <a:extLst>
              <a:ext uri="{FF2B5EF4-FFF2-40B4-BE49-F238E27FC236}">
                <a16:creationId xmlns:a16="http://schemas.microsoft.com/office/drawing/2014/main" id="{100B1C50-34DB-525E-5F3D-34380EB47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099" y="1624635"/>
            <a:ext cx="1635617" cy="42296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0F7BBC45-617C-8050-7424-BEE5F5551B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33" y="308222"/>
            <a:ext cx="1619923" cy="7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027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A83AB-66F4-9ACE-43C0-7F9EC7F7C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3709735D-5A6A-DCF2-7B34-2C50F6A74BF5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517F92FC-55AA-889C-759B-C20585FBF895}"/>
              </a:ext>
            </a:extLst>
          </p:cNvPr>
          <p:cNvSpPr/>
          <p:nvPr/>
        </p:nvSpPr>
        <p:spPr>
          <a:xfrm>
            <a:off x="215379" y="1262132"/>
            <a:ext cx="7344816" cy="82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160890-185A-8234-E0CC-66672ED0771D}"/>
              </a:ext>
            </a:extLst>
          </p:cNvPr>
          <p:cNvSpPr txBox="1"/>
          <p:nvPr/>
        </p:nvSpPr>
        <p:spPr>
          <a:xfrm>
            <a:off x="455051" y="419687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2026 </a:t>
            </a:r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유소년 </a:t>
            </a:r>
            <a:endParaRPr lang="en-US" altLang="ko-KR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  <a:p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스포츠 기반구축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62B19A8-D18F-3E7A-1C24-654916D04539}"/>
              </a:ext>
            </a:extLst>
          </p:cNvPr>
          <p:cNvSpPr/>
          <p:nvPr/>
        </p:nvSpPr>
        <p:spPr>
          <a:xfrm>
            <a:off x="935460" y="1665655"/>
            <a:ext cx="5904656" cy="33378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02_</a:t>
            </a:r>
            <a:r>
              <a:rPr lang="ko-KR" altLang="en-US" sz="28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행사장소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5BF543FE-4F42-D118-ECB1-E12F84BF326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1693" y="1644191"/>
            <a:ext cx="382235" cy="387856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A07CC64C-069D-A0D2-D53F-50441D9423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099" y="1624635"/>
            <a:ext cx="1635617" cy="422968"/>
          </a:xfrm>
          <a:prstGeom prst="rect">
            <a:avLst/>
          </a:prstGeom>
        </p:spPr>
      </p:pic>
      <p:grpSp>
        <p:nvGrpSpPr>
          <p:cNvPr id="22" name="그룹 21">
            <a:extLst>
              <a:ext uri="{FF2B5EF4-FFF2-40B4-BE49-F238E27FC236}">
                <a16:creationId xmlns:a16="http://schemas.microsoft.com/office/drawing/2014/main" id="{BF3B93FB-01B5-CF18-6C0D-BA5044DC477C}"/>
              </a:ext>
            </a:extLst>
          </p:cNvPr>
          <p:cNvGrpSpPr/>
          <p:nvPr/>
        </p:nvGrpSpPr>
        <p:grpSpPr>
          <a:xfrm>
            <a:off x="702569" y="2710934"/>
            <a:ext cx="6370443" cy="6346332"/>
            <a:chOff x="1422400" y="3698803"/>
            <a:chExt cx="7531100" cy="7502597"/>
          </a:xfrm>
        </p:grpSpPr>
        <p:pic>
          <p:nvPicPr>
            <p:cNvPr id="2" name="Picture 6">
              <a:extLst>
                <a:ext uri="{FF2B5EF4-FFF2-40B4-BE49-F238E27FC236}">
                  <a16:creationId xmlns:a16="http://schemas.microsoft.com/office/drawing/2014/main" id="{458E6BFC-9566-FA1F-54A2-8E304644B6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15554" y="3734065"/>
              <a:ext cx="3312000" cy="2307887"/>
            </a:xfrm>
            <a:prstGeom prst="rect">
              <a:avLst/>
            </a:prstGeom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E40034F4-AAF5-5211-EDB2-48BACCB9B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422400" y="6235700"/>
              <a:ext cx="3606800" cy="4025900"/>
            </a:xfrm>
            <a:prstGeom prst="rect">
              <a:avLst/>
            </a:prstGeom>
          </p:spPr>
        </p:pic>
        <p:pic>
          <p:nvPicPr>
            <p:cNvPr id="7" name="Picture 9">
              <a:extLst>
                <a:ext uri="{FF2B5EF4-FFF2-40B4-BE49-F238E27FC236}">
                  <a16:creationId xmlns:a16="http://schemas.microsoft.com/office/drawing/2014/main" id="{4B2015A7-E412-F530-FC89-3F010BBDFB8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727200" y="7124700"/>
              <a:ext cx="3009900" cy="25400"/>
            </a:xfrm>
            <a:prstGeom prst="rect">
              <a:avLst/>
            </a:prstGeom>
          </p:spPr>
        </p:pic>
        <p:pic>
          <p:nvPicPr>
            <p:cNvPr id="9" name="Picture 10">
              <a:extLst>
                <a:ext uri="{FF2B5EF4-FFF2-40B4-BE49-F238E27FC236}">
                  <a16:creationId xmlns:a16="http://schemas.microsoft.com/office/drawing/2014/main" id="{48691B29-1261-EDC6-B64B-A310E96356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422400" y="10579100"/>
              <a:ext cx="3606800" cy="622300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F1D61570-DE01-13BA-DDB9-445BCFCD2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prstClr val="black"/>
                <a:schemeClr val="accent5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5496458" y="3698803"/>
              <a:ext cx="3312000" cy="2336800"/>
            </a:xfrm>
            <a:prstGeom prst="rect">
              <a:avLst/>
            </a:prstGeom>
          </p:spPr>
        </p:pic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id="{CD94E8BE-7580-2D9E-D559-AE10DCEA24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46700" y="6235700"/>
              <a:ext cx="3606800" cy="4025900"/>
            </a:xfrm>
            <a:prstGeom prst="rect">
              <a:avLst/>
            </a:prstGeom>
          </p:spPr>
        </p:pic>
        <p:pic>
          <p:nvPicPr>
            <p:cNvPr id="12" name="Picture 14">
              <a:extLst>
                <a:ext uri="{FF2B5EF4-FFF2-40B4-BE49-F238E27FC236}">
                  <a16:creationId xmlns:a16="http://schemas.microsoft.com/office/drawing/2014/main" id="{A92EE2BC-7E3A-065C-84E1-2A32AC6AB6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38800" y="7124700"/>
              <a:ext cx="3009900" cy="25400"/>
            </a:xfrm>
            <a:prstGeom prst="rect">
              <a:avLst/>
            </a:prstGeom>
          </p:spPr>
        </p:pic>
        <p:pic>
          <p:nvPicPr>
            <p:cNvPr id="13" name="Picture 15">
              <a:extLst>
                <a:ext uri="{FF2B5EF4-FFF2-40B4-BE49-F238E27FC236}">
                  <a16:creationId xmlns:a16="http://schemas.microsoft.com/office/drawing/2014/main" id="{60AF3309-F52F-0893-08E7-680C3BEB2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46700" y="10579100"/>
              <a:ext cx="3606800" cy="622300"/>
            </a:xfrm>
            <a:prstGeom prst="rect">
              <a:avLst/>
            </a:prstGeom>
          </p:spPr>
        </p:pic>
        <p:sp>
          <p:nvSpPr>
            <p:cNvPr id="14" name="TextBox 18">
              <a:extLst>
                <a:ext uri="{FF2B5EF4-FFF2-40B4-BE49-F238E27FC236}">
                  <a16:creationId xmlns:a16="http://schemas.microsoft.com/office/drawing/2014/main" id="{C9F7AA45-B238-F0FF-9C1B-88620DE6D6C3}"/>
                </a:ext>
              </a:extLst>
            </p:cNvPr>
            <p:cNvSpPr txBox="1"/>
            <p:nvPr/>
          </p:nvSpPr>
          <p:spPr>
            <a:xfrm>
              <a:off x="1968500" y="6540500"/>
              <a:ext cx="2501900" cy="393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2050"/>
                </a:lnSpc>
              </a:pPr>
              <a:r>
                <a:rPr lang="ko-KR" altLang="en-US" sz="2200" dirty="0" err="1">
                  <a:solidFill>
                    <a:srgbClr val="000000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이촌한강공원</a:t>
              </a:r>
              <a:endParaRPr lang="en-US" sz="2200" dirty="0">
                <a:solidFill>
                  <a:srgbClr val="000000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endParaRP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C5C6B45E-65D5-A9CF-8577-B16490323081}"/>
                </a:ext>
              </a:extLst>
            </p:cNvPr>
            <p:cNvSpPr txBox="1"/>
            <p:nvPr/>
          </p:nvSpPr>
          <p:spPr>
            <a:xfrm>
              <a:off x="1880208" y="7245350"/>
              <a:ext cx="2806700" cy="28003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장소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서울 </a:t>
              </a:r>
              <a:r>
                <a:rPr lang="ko-KR" altLang="en-US" sz="1400" dirty="0" err="1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이촌한강공원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2.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요일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월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,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수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,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금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,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토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3.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시간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세부운영계획 참조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4.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모집학교 수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5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개 학교</a:t>
              </a:r>
            </a:p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5.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대상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초등 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3~6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학년 학생 및 학부모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</p:txBody>
        </p:sp>
        <p:sp>
          <p:nvSpPr>
            <p:cNvPr id="16" name="TextBox 20">
              <a:extLst>
                <a:ext uri="{FF2B5EF4-FFF2-40B4-BE49-F238E27FC236}">
                  <a16:creationId xmlns:a16="http://schemas.microsoft.com/office/drawing/2014/main" id="{B83E848F-B0C8-C24F-FFF5-12DD16D85670}"/>
                </a:ext>
              </a:extLst>
            </p:cNvPr>
            <p:cNvSpPr txBox="1"/>
            <p:nvPr/>
          </p:nvSpPr>
          <p:spPr>
            <a:xfrm>
              <a:off x="1625603" y="10706100"/>
              <a:ext cx="3145148" cy="3556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/>
              <a:r>
                <a:rPr lang="ko-KR" altLang="en-US" sz="1400" dirty="0">
                  <a:latin typeface="더잠실 3 Regular" panose="00000500000000000000" pitchFamily="2" charset="-127"/>
                  <a:ea typeface="더잠실 3 Regular" panose="00000500000000000000" pitchFamily="2" charset="-127"/>
                </a:rPr>
                <a:t>롤러 스키</a:t>
              </a:r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id="{4B18E2A2-3601-567C-F29E-7FF9C3019A2B}"/>
                </a:ext>
              </a:extLst>
            </p:cNvPr>
            <p:cNvSpPr txBox="1"/>
            <p:nvPr/>
          </p:nvSpPr>
          <p:spPr>
            <a:xfrm>
              <a:off x="5638800" y="6540500"/>
              <a:ext cx="2994885" cy="3937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2050"/>
                </a:lnSpc>
              </a:pPr>
              <a:r>
                <a:rPr lang="ko-KR" altLang="en-US" sz="2200">
                  <a:solidFill>
                    <a:srgbClr val="000000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크로스컨트리경기장</a:t>
              </a:r>
              <a:endParaRPr lang="en-US" sz="2200" dirty="0">
                <a:solidFill>
                  <a:srgbClr val="000000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endParaRPr>
            </a:p>
          </p:txBody>
        </p:sp>
        <p:sp>
          <p:nvSpPr>
            <p:cNvPr id="18" name="TextBox 23">
              <a:extLst>
                <a:ext uri="{FF2B5EF4-FFF2-40B4-BE49-F238E27FC236}">
                  <a16:creationId xmlns:a16="http://schemas.microsoft.com/office/drawing/2014/main" id="{C2D7CD63-BF44-79C9-87C4-F66D5F2B8399}"/>
                </a:ext>
              </a:extLst>
            </p:cNvPr>
            <p:cNvSpPr txBox="1"/>
            <p:nvPr/>
          </p:nvSpPr>
          <p:spPr>
            <a:xfrm>
              <a:off x="5768828" y="7134297"/>
              <a:ext cx="2981472" cy="238125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장소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강원도 평창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2.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요일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미정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3.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시간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미정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4.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모집학교 수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5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개 학교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5.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대상</a:t>
              </a:r>
              <a:r>
                <a:rPr lang="en-US" altLang="ko-KR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: </a:t>
              </a:r>
              <a:r>
                <a:rPr lang="ko-KR" altLang="en-US" sz="1400" dirty="0"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롤러 스키 프로그램 수료자</a:t>
              </a:r>
              <a:endParaRPr lang="en-US" altLang="ko-KR" sz="1400" dirty="0"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</p:txBody>
        </p:sp>
        <p:sp>
          <p:nvSpPr>
            <p:cNvPr id="19" name="TextBox 24">
              <a:extLst>
                <a:ext uri="{FF2B5EF4-FFF2-40B4-BE49-F238E27FC236}">
                  <a16:creationId xmlns:a16="http://schemas.microsoft.com/office/drawing/2014/main" id="{B77F3E55-5B1F-EBF1-FB3F-783D1D36686D}"/>
                </a:ext>
              </a:extLst>
            </p:cNvPr>
            <p:cNvSpPr txBox="1"/>
            <p:nvPr/>
          </p:nvSpPr>
          <p:spPr>
            <a:xfrm>
              <a:off x="5537200" y="10706100"/>
              <a:ext cx="3213100" cy="3556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/>
              <a:r>
                <a:rPr lang="ko-KR" altLang="en-US" sz="1400" dirty="0">
                  <a:latin typeface="더잠실 3 Regular" panose="00000500000000000000" pitchFamily="2" charset="-127"/>
                  <a:ea typeface="더잠실 3 Regular" panose="00000500000000000000" pitchFamily="2" charset="-127"/>
                </a:rPr>
                <a:t>크로스컨트리 스키</a:t>
              </a:r>
            </a:p>
          </p:txBody>
        </p:sp>
      </p:grpSp>
      <p:pic>
        <p:nvPicPr>
          <p:cNvPr id="23" name="그림 22">
            <a:extLst>
              <a:ext uri="{FF2B5EF4-FFF2-40B4-BE49-F238E27FC236}">
                <a16:creationId xmlns:a16="http://schemas.microsoft.com/office/drawing/2014/main" id="{FC10FF4D-F5D0-0693-7C79-2938A93B47F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33" y="308222"/>
            <a:ext cx="1619923" cy="727756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1283B4BB-19F5-DF55-5845-F44A18186D2B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4067"/>
          <a:stretch/>
        </p:blipFill>
        <p:spPr>
          <a:xfrm>
            <a:off x="770036" y="2713404"/>
            <a:ext cx="2805341" cy="1865476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31C4FE30-0DFE-7110-8454-BBC09DE3A11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8863"/>
          <a:stretch/>
        </p:blipFill>
        <p:spPr>
          <a:xfrm>
            <a:off x="4101704" y="2690766"/>
            <a:ext cx="2746562" cy="187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742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67C27-6F80-87B9-D331-0E4B130F3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F6867EF6-FEA9-2F7F-00FD-AB007E3DF6B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8E9F7ECA-3626-9635-BE54-F70FFB594AFD}"/>
              </a:ext>
            </a:extLst>
          </p:cNvPr>
          <p:cNvSpPr/>
          <p:nvPr/>
        </p:nvSpPr>
        <p:spPr>
          <a:xfrm>
            <a:off x="215379" y="1262132"/>
            <a:ext cx="7344816" cy="82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8078FC-5CAD-22D0-B0B1-0D58FDFE003A}"/>
              </a:ext>
            </a:extLst>
          </p:cNvPr>
          <p:cNvSpPr txBox="1"/>
          <p:nvPr/>
        </p:nvSpPr>
        <p:spPr>
          <a:xfrm>
            <a:off x="455051" y="419687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2026 </a:t>
            </a:r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유소년 </a:t>
            </a:r>
            <a:endParaRPr lang="en-US" altLang="ko-KR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  <a:p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스포츠 기반구축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C7AB0F51-75A6-3E55-F057-C19D013DD350}"/>
              </a:ext>
            </a:extLst>
          </p:cNvPr>
          <p:cNvSpPr/>
          <p:nvPr/>
        </p:nvSpPr>
        <p:spPr>
          <a:xfrm>
            <a:off x="935460" y="1665655"/>
            <a:ext cx="5904656" cy="33378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03_</a:t>
            </a:r>
            <a:r>
              <a:rPr lang="ko-KR" altLang="en-US" sz="28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세부운영계획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741EDBCF-FA0C-BB71-C5FE-41362ADEB8B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1693" y="1644191"/>
            <a:ext cx="382235" cy="387856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C7235F15-9B68-1439-FC52-B7930617A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099" y="1624635"/>
            <a:ext cx="1635617" cy="42296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DACF97A-0D90-A992-5466-D3D7928138B1}"/>
              </a:ext>
            </a:extLst>
          </p:cNvPr>
          <p:cNvSpPr txBox="1"/>
          <p:nvPr/>
        </p:nvSpPr>
        <p:spPr>
          <a:xfrm>
            <a:off x="475402" y="5795734"/>
            <a:ext cx="706525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ko-KR" sz="1300" dirty="0">
                <a:latin typeface="더잠실 2 Light" panose="00000300000000000000" pitchFamily="2" charset="-127"/>
                <a:ea typeface="더잠실 2 Light" panose="00000300000000000000" pitchFamily="2" charset="-127"/>
              </a:rPr>
              <a:t>* </a:t>
            </a:r>
            <a:r>
              <a:rPr lang="ko-KR" altLang="en-US" sz="1300" dirty="0">
                <a:latin typeface="더잠실 2 Light" panose="00000300000000000000" pitchFamily="2" charset="-127"/>
                <a:ea typeface="더잠실 2 Light" panose="00000300000000000000" pitchFamily="2" charset="-127"/>
              </a:rPr>
              <a:t>본 스케줄은 가안으로 변경 가능하며</a:t>
            </a:r>
            <a:r>
              <a:rPr lang="en-US" altLang="ko-KR" sz="1300" dirty="0">
                <a:latin typeface="더잠실 2 Light" panose="00000300000000000000" pitchFamily="2" charset="-127"/>
                <a:ea typeface="더잠실 2 Light" panose="00000300000000000000" pitchFamily="2" charset="-127"/>
              </a:rPr>
              <a:t>,</a:t>
            </a:r>
            <a:r>
              <a:rPr lang="ko-KR" altLang="en-US" sz="1300" dirty="0">
                <a:latin typeface="더잠실 2 Light" panose="00000300000000000000" pitchFamily="2" charset="-127"/>
                <a:ea typeface="더잠실 2 Light" panose="00000300000000000000" pitchFamily="2" charset="-127"/>
              </a:rPr>
              <a:t> </a:t>
            </a:r>
            <a:r>
              <a:rPr lang="en-US" altLang="ko-KR" sz="1300" dirty="0">
                <a:latin typeface="더잠실 2 Light" panose="00000300000000000000" pitchFamily="2" charset="-127"/>
                <a:ea typeface="더잠실 2 Light" panose="00000300000000000000" pitchFamily="2" charset="-127"/>
              </a:rPr>
              <a:t>5</a:t>
            </a:r>
            <a:r>
              <a:rPr lang="ko-KR" altLang="en-US" sz="1300" dirty="0">
                <a:latin typeface="더잠실 2 Light" panose="00000300000000000000" pitchFamily="2" charset="-127"/>
                <a:ea typeface="더잠실 2 Light" panose="00000300000000000000" pitchFamily="2" charset="-127"/>
              </a:rPr>
              <a:t>개 학교 모집완료 시 조기 마감될 수 있음</a:t>
            </a:r>
            <a:endParaRPr lang="en-US" altLang="ko-KR" sz="1300" dirty="0">
              <a:latin typeface="더잠실 2 Light" panose="00000300000000000000" pitchFamily="2" charset="-127"/>
              <a:ea typeface="더잠실 2 Light" panose="00000300000000000000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F4EBBA7-A67E-F606-82EF-72F477DDD5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33" y="308222"/>
            <a:ext cx="1619923" cy="727756"/>
          </a:xfrm>
          <a:prstGeom prst="rect">
            <a:avLst/>
          </a:prstGeom>
        </p:spPr>
      </p:pic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CEC92082-9905-9497-7B7D-45718C7FE7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576254"/>
              </p:ext>
            </p:extLst>
          </p:nvPr>
        </p:nvGraphicFramePr>
        <p:xfrm>
          <a:off x="453975" y="2460800"/>
          <a:ext cx="6896621" cy="313291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1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504">
                  <a:extLst>
                    <a:ext uri="{9D8B030D-6E8A-4147-A177-3AD203B41FA5}">
                      <a16:colId xmlns:a16="http://schemas.microsoft.com/office/drawing/2014/main" val="3239379110"/>
                    </a:ext>
                  </a:extLst>
                </a:gridCol>
                <a:gridCol w="1433064">
                  <a:extLst>
                    <a:ext uri="{9D8B030D-6E8A-4147-A177-3AD203B41FA5}">
                      <a16:colId xmlns:a16="http://schemas.microsoft.com/office/drawing/2014/main" val="271796910"/>
                    </a:ext>
                  </a:extLst>
                </a:gridCol>
                <a:gridCol w="1433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3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4129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3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행사장소</a:t>
                      </a:r>
                    </a:p>
                  </a:txBody>
                  <a:tcPr marL="85860" marR="85860" marT="42930" marB="42930" anchor="ctr"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en-US" altLang="ko-KR" sz="13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CLASS(</a:t>
                      </a:r>
                      <a:r>
                        <a:rPr lang="ko-KR" altLang="en-US" sz="13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강습날짜</a:t>
                      </a:r>
                      <a:r>
                        <a:rPr lang="en-US" altLang="ko-KR" sz="13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)</a:t>
                      </a:r>
                      <a:endParaRPr lang="ko-KR" altLang="en-US" sz="1300" dirty="0"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85860" marR="85860" marT="42930" marB="42930" anchor="ctr"/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55D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55D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600" dirty="0"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355D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61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매주 월요일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(15:00~16:20)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매주 수요일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  <a:p>
                      <a:pPr marL="0" marR="0" lvl="0" indent="0" algn="ctr" defTabSz="7774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(15:00~16:20)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매주 금요일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  <a:p>
                      <a:pPr marL="0" marR="0" lvl="0" indent="0" algn="ctr" defTabSz="7774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(15:00~16:20)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>
                          <a:solidFill>
                            <a:schemeClr val="tx1"/>
                          </a:soli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매주 토요일</a:t>
                      </a:r>
                      <a:endParaRPr lang="en-US" altLang="ko-KR" sz="1100" dirty="0">
                        <a:solidFill>
                          <a:schemeClr val="tx1"/>
                        </a:soli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  <a:p>
                      <a:pPr algn="ctr" latinLnBrk="1"/>
                      <a:r>
                        <a:rPr lang="en-US" altLang="ko-KR" sz="900" dirty="0">
                          <a:solidFill>
                            <a:schemeClr val="tx1"/>
                          </a:solidFill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(11:30~12:50)</a:t>
                      </a:r>
                      <a:endParaRPr lang="ko-KR" altLang="en-US" sz="900" dirty="0">
                        <a:solidFill>
                          <a:schemeClr val="tx1"/>
                        </a:soli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78075" marR="78075" marT="39038" marB="39038" anchor="ctr"/>
                </a:tc>
                <a:extLst>
                  <a:ext uri="{0D108BD9-81ED-4DB2-BD59-A6C34878D82A}">
                    <a16:rowId xmlns:a16="http://schemas.microsoft.com/office/drawing/2014/main" val="3311889375"/>
                  </a:ext>
                </a:extLst>
              </a:tr>
              <a:tr h="66539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err="1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이촌한강공원</a:t>
                      </a:r>
                      <a:endParaRPr lang="ko-KR" altLang="en-US" sz="1100" dirty="0"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9A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(9/14,28,10/12)</a:t>
                      </a:r>
                      <a:endParaRPr lang="ko-KR" altLang="en-US" sz="1000" dirty="0"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9B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(9/16,30,10/14)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97132"/>
                        </a:solidFill>
                        <a:effectLst/>
                        <a:uLnTx/>
                        <a:uFillTx/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  <a:cs typeface="+mn-cs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9C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(9/18,10/2,16)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97132"/>
                        </a:solidFill>
                        <a:effectLst/>
                        <a:uLnTx/>
                        <a:uFillTx/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  <a:cs typeface="+mn-cs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9D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(9/19,10/10,17)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97132"/>
                        </a:solidFill>
                        <a:effectLst/>
                        <a:uLnTx/>
                        <a:uFillTx/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  <a:cs typeface="+mn-cs"/>
                      </a:endParaRPr>
                    </a:p>
                  </a:txBody>
                  <a:tcPr marL="78075" marR="78075" marT="39038" marB="39038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5390">
                <a:tc vMerge="1"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55304" marR="55304" marT="15289" marB="15289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10A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(10/19,26,11/2)</a:t>
                      </a:r>
                      <a:endParaRPr lang="ko-KR" altLang="en-US" sz="1000" dirty="0"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10B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(10/21,28,11/4)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97132"/>
                        </a:solidFill>
                        <a:effectLst/>
                        <a:uLnTx/>
                        <a:uFillTx/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  <a:cs typeface="+mn-cs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10C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(10/23,30,11/6)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97132"/>
                        </a:solidFill>
                        <a:effectLst/>
                        <a:uLnTx/>
                        <a:uFillTx/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  <a:cs typeface="+mn-cs"/>
                      </a:endParaRPr>
                    </a:p>
                  </a:txBody>
                  <a:tcPr marL="78075" marR="78075" marT="39038" marB="39038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10D</a:t>
                      </a:r>
                    </a:p>
                    <a:p>
                      <a:pPr algn="ctr" latinLnBrk="1"/>
                      <a:r>
                        <a:rPr lang="en-US" altLang="ko-KR" sz="1000" dirty="0"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(10/24,31,11/7)</a:t>
                      </a:r>
                      <a:endParaRPr kumimoji="0" lang="ko-KR" alt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E97132"/>
                        </a:solidFill>
                        <a:effectLst/>
                        <a:uLnTx/>
                        <a:uFillTx/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  <a:cs typeface="+mn-cs"/>
                      </a:endParaRPr>
                    </a:p>
                  </a:txBody>
                  <a:tcPr marL="78075" marR="78075" marT="39038" marB="39038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539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평창 크로스컨트리센터</a:t>
                      </a:r>
                      <a:endParaRPr lang="en-US" sz="1100" kern="0" spc="0" dirty="0">
                        <a:solidFill>
                          <a:srgbClr val="000000"/>
                        </a:solidFill>
                        <a:effectLst/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55304" marR="55304" marT="15289" marB="15289" anchor="ctr"/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kumimoji="0" lang="ko-KR" alt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크로스컨트리 스키 강습</a:t>
                      </a:r>
                      <a:r>
                        <a:rPr kumimoji="0" lang="en-US" altLang="ko-K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-12</a:t>
                      </a:r>
                      <a:r>
                        <a:rPr kumimoji="0" lang="ko-KR" alt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월 중</a:t>
                      </a:r>
                      <a:r>
                        <a:rPr kumimoji="0" lang="en-US" altLang="ko-K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</a:t>
                      </a:r>
                      <a:r>
                        <a:rPr kumimoji="0" lang="ko-KR" alt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추후 날짜 안내</a:t>
                      </a:r>
                      <a:r>
                        <a:rPr kumimoji="0" lang="en-US" altLang="ko-K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) </a:t>
                      </a:r>
                    </a:p>
                    <a:p>
                      <a:pPr marL="0" marR="0" lvl="0" indent="0" algn="ctr" defTabSz="777462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크로스컨트리 스키 대회</a:t>
                      </a:r>
                      <a:r>
                        <a:rPr kumimoji="0" lang="en-US" altLang="ko-K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-1</a:t>
                      </a:r>
                      <a:r>
                        <a:rPr kumimoji="0" lang="ko-KR" alt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월 중</a:t>
                      </a:r>
                      <a:r>
                        <a:rPr kumimoji="0" lang="en-US" altLang="ko-K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(</a:t>
                      </a:r>
                      <a:r>
                        <a:rPr kumimoji="0" lang="ko-KR" altLang="en-US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추후 날짜 안내</a:t>
                      </a:r>
                      <a:r>
                        <a:rPr kumimoji="0" lang="en-US" altLang="ko-KR" sz="1400" b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더잠실 OTF 2 Light" panose="00000300000000000000" pitchFamily="50" charset="-127"/>
                          <a:ea typeface="더잠실 OTF 2 Light" panose="00000300000000000000" pitchFamily="50" charset="-127"/>
                        </a:rPr>
                        <a:t>) </a:t>
                      </a:r>
                      <a:endParaRPr kumimoji="0" lang="ko-KR" alt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  <a:cs typeface="+mn-cs"/>
                      </a:endParaRPr>
                    </a:p>
                  </a:txBody>
                  <a:tcPr marL="55304" marR="55304" marT="15289" marB="15289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8075" marR="78075" marT="39038" marB="39038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8075" marR="78075" marT="39038" marB="39038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8075" marR="78075" marT="39038" marB="39038" anchor="ctr"/>
                </a:tc>
                <a:extLst>
                  <a:ext uri="{0D108BD9-81ED-4DB2-BD59-A6C34878D82A}">
                    <a16:rowId xmlns:a16="http://schemas.microsoft.com/office/drawing/2014/main" val="37252802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15537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555FB-A062-1986-FD20-6CE0390AC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E2D3C1CB-8C02-1B76-1C50-5450C1FD60DB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69B94084-155C-B9AC-B253-87AABE88F810}"/>
              </a:ext>
            </a:extLst>
          </p:cNvPr>
          <p:cNvSpPr/>
          <p:nvPr/>
        </p:nvSpPr>
        <p:spPr>
          <a:xfrm>
            <a:off x="215379" y="1262132"/>
            <a:ext cx="7344816" cy="82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6D252E-3F7A-82F9-C181-7BE51FCBA891}"/>
              </a:ext>
            </a:extLst>
          </p:cNvPr>
          <p:cNvSpPr txBox="1"/>
          <p:nvPr/>
        </p:nvSpPr>
        <p:spPr>
          <a:xfrm>
            <a:off x="455051" y="419687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2026 </a:t>
            </a:r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유소년 </a:t>
            </a:r>
            <a:endParaRPr lang="en-US" altLang="ko-KR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  <a:p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스포츠 기반구축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02936424-A12F-C93A-884C-3CCAA37E3EF9}"/>
              </a:ext>
            </a:extLst>
          </p:cNvPr>
          <p:cNvSpPr/>
          <p:nvPr/>
        </p:nvSpPr>
        <p:spPr>
          <a:xfrm>
            <a:off x="935460" y="1665655"/>
            <a:ext cx="5904656" cy="33378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04_</a:t>
            </a:r>
            <a:r>
              <a:rPr lang="ko-KR" altLang="en-US" sz="28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시간계획 및 준비물 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31BC36BB-D251-4BB5-5835-9156C121D86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1693" y="1644191"/>
            <a:ext cx="382235" cy="387856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75F6CC5C-C1FD-21D6-F3BB-E991920739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099" y="1624635"/>
            <a:ext cx="1635617" cy="42296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AC42DD6-A024-3776-07B6-EE299934475F}"/>
              </a:ext>
            </a:extLst>
          </p:cNvPr>
          <p:cNvSpPr txBox="1"/>
          <p:nvPr/>
        </p:nvSpPr>
        <p:spPr>
          <a:xfrm>
            <a:off x="4471113" y="6305060"/>
            <a:ext cx="28956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>
                <a:latin typeface="더잠실 2 Light" panose="00000300000000000000" pitchFamily="2" charset="-127"/>
                <a:ea typeface="더잠실 2 Light" panose="00000300000000000000" pitchFamily="2" charset="-127"/>
              </a:rPr>
              <a:t>* </a:t>
            </a:r>
            <a:r>
              <a:rPr lang="ko-KR" altLang="en-US" sz="1200" dirty="0">
                <a:latin typeface="더잠실 2 Light" panose="00000300000000000000" pitchFamily="2" charset="-127"/>
                <a:ea typeface="더잠실 2 Light" panose="00000300000000000000" pitchFamily="2" charset="-127"/>
              </a:rPr>
              <a:t>토요일 일정은 세부운영계획 시간 참조</a:t>
            </a:r>
            <a:endParaRPr lang="en-US" altLang="ko-KR" sz="1200" dirty="0">
              <a:latin typeface="더잠실 OTF 2 Light" panose="00000300000000000000" pitchFamily="50" charset="-127"/>
              <a:ea typeface="더잠실 OTF 2 Light" panose="00000300000000000000" pitchFamily="50" charset="-127"/>
            </a:endParaRPr>
          </a:p>
        </p:txBody>
      </p:sp>
      <p:graphicFrame>
        <p:nvGraphicFramePr>
          <p:cNvPr id="21" name="표 20">
            <a:extLst>
              <a:ext uri="{FF2B5EF4-FFF2-40B4-BE49-F238E27FC236}">
                <a16:creationId xmlns:a16="http://schemas.microsoft.com/office/drawing/2014/main" id="{28BA5A1A-6C07-84AF-7C41-59E65520AF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597034"/>
              </p:ext>
            </p:extLst>
          </p:nvPr>
        </p:nvGraphicFramePr>
        <p:xfrm>
          <a:off x="541693" y="6998071"/>
          <a:ext cx="6671907" cy="143705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490310">
                  <a:extLst>
                    <a:ext uri="{9D8B030D-6E8A-4147-A177-3AD203B41FA5}">
                      <a16:colId xmlns:a16="http://schemas.microsoft.com/office/drawing/2014/main" val="4224401956"/>
                    </a:ext>
                  </a:extLst>
                </a:gridCol>
                <a:gridCol w="5181597">
                  <a:extLst>
                    <a:ext uri="{9D8B030D-6E8A-4147-A177-3AD203B41FA5}">
                      <a16:colId xmlns:a16="http://schemas.microsoft.com/office/drawing/2014/main" val="3390177500"/>
                    </a:ext>
                  </a:extLst>
                </a:gridCol>
              </a:tblGrid>
              <a:tr h="40277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구분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더잠실 OTF 3 Regular" panose="00000500000000000000" pitchFamily="50" charset="-127"/>
                        <a:ea typeface="더잠실 OTF 3 Regular" panose="00000500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>
                          <a:solidFill>
                            <a:schemeClr val="tx1"/>
                          </a:solidFill>
                        </a:rPr>
                        <a:t>내용</a:t>
                      </a:r>
                      <a:endParaRPr lang="ko-KR" altLang="en-US" sz="1500" dirty="0">
                        <a:solidFill>
                          <a:schemeClr val="tx1"/>
                        </a:solidFill>
                        <a:latin typeface="더잠실 OTF 3 Regular" panose="00000500000000000000" pitchFamily="50" charset="-127"/>
                        <a:ea typeface="더잠실 OTF 3 Regular" panose="00000500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295513"/>
                  </a:ext>
                </a:extLst>
              </a:tr>
              <a:tr h="5171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</a:rPr>
                        <a:t>준비물</a:t>
                      </a:r>
                      <a:endParaRPr lang="ko-KR" altLang="en-US" sz="14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kern="0" spc="0" dirty="0" err="1">
                          <a:effectLst/>
                        </a:rPr>
                        <a:t>목긴양말</a:t>
                      </a:r>
                      <a:r>
                        <a:rPr lang="en-US" altLang="ko-KR" sz="1200" kern="0" spc="0" dirty="0">
                          <a:effectLst/>
                        </a:rPr>
                        <a:t>, </a:t>
                      </a:r>
                      <a:r>
                        <a:rPr lang="ko-KR" altLang="en-US" sz="1200" kern="0" spc="0" dirty="0">
                          <a:effectLst/>
                        </a:rPr>
                        <a:t>편한복장</a:t>
                      </a:r>
                      <a:r>
                        <a:rPr lang="en-US" altLang="ko-KR" sz="1200" kern="0" spc="0" dirty="0">
                          <a:effectLst/>
                        </a:rPr>
                        <a:t>(</a:t>
                      </a:r>
                      <a:r>
                        <a:rPr lang="ko-KR" altLang="en-US" sz="1200" kern="0" spc="0" dirty="0">
                          <a:effectLst/>
                        </a:rPr>
                        <a:t>반팔</a:t>
                      </a:r>
                      <a:r>
                        <a:rPr lang="en-US" altLang="ko-KR" sz="1200" kern="0" spc="0" dirty="0">
                          <a:effectLst/>
                        </a:rPr>
                        <a:t>, </a:t>
                      </a:r>
                      <a:r>
                        <a:rPr lang="ko-KR" altLang="en-US" sz="1200" kern="0" spc="0" dirty="0" err="1">
                          <a:effectLst/>
                        </a:rPr>
                        <a:t>긴바지</a:t>
                      </a:r>
                      <a:r>
                        <a:rPr lang="en-US" altLang="ko-KR" sz="1200" kern="0" spc="0" dirty="0">
                          <a:effectLst/>
                        </a:rPr>
                        <a:t>), </a:t>
                      </a:r>
                      <a:r>
                        <a:rPr lang="ko-KR" altLang="en-US" sz="1200" kern="0" spc="0" dirty="0">
                          <a:effectLst/>
                        </a:rPr>
                        <a:t>물 등 개인물품</a:t>
                      </a:r>
                      <a:r>
                        <a:rPr lang="en-US" altLang="ko-KR" sz="1200" kern="0" spc="0" dirty="0">
                          <a:effectLst/>
                        </a:rPr>
                        <a:t> </a:t>
                      </a:r>
                      <a:endParaRPr lang="ko-KR" altLang="en-US" sz="12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4176547"/>
                  </a:ext>
                </a:extLst>
              </a:tr>
              <a:tr h="51714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</a:rPr>
                        <a:t>포함사항</a:t>
                      </a:r>
                      <a:endParaRPr lang="ko-KR" altLang="en-US" sz="14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ko-KR" altLang="en-US" sz="1200" kern="0" spc="0" dirty="0">
                          <a:effectLst/>
                        </a:rPr>
                        <a:t>버스</a:t>
                      </a:r>
                      <a:r>
                        <a:rPr lang="en-US" altLang="ko-KR" sz="1200" kern="0" spc="0" dirty="0">
                          <a:effectLst/>
                        </a:rPr>
                        <a:t>, </a:t>
                      </a:r>
                      <a:r>
                        <a:rPr lang="ko-KR" altLang="en-US" sz="1200" kern="0" spc="0" dirty="0">
                          <a:effectLst/>
                        </a:rPr>
                        <a:t>보험</a:t>
                      </a:r>
                      <a:r>
                        <a:rPr lang="en-US" altLang="ko-KR" sz="1200" kern="0" spc="0" dirty="0">
                          <a:effectLst/>
                        </a:rPr>
                        <a:t>, </a:t>
                      </a:r>
                      <a:r>
                        <a:rPr lang="ko-KR" altLang="en-US" sz="1200" kern="0" spc="0" dirty="0">
                          <a:effectLst/>
                        </a:rPr>
                        <a:t>장비 및 장소사용료</a:t>
                      </a:r>
                      <a:r>
                        <a:rPr lang="en-US" altLang="ko-KR" sz="1200" kern="0" spc="0" dirty="0">
                          <a:effectLst/>
                        </a:rPr>
                        <a:t>, </a:t>
                      </a:r>
                      <a:r>
                        <a:rPr lang="ko-KR" altLang="en-US" sz="1200" kern="0" spc="0" dirty="0" err="1">
                          <a:effectLst/>
                        </a:rPr>
                        <a:t>강습료</a:t>
                      </a:r>
                      <a:endParaRPr lang="ko-KR" altLang="en-US" sz="12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93512868"/>
                  </a:ext>
                </a:extLst>
              </a:tr>
            </a:tbl>
          </a:graphicData>
        </a:graphic>
      </p:graphicFrame>
      <p:sp>
        <p:nvSpPr>
          <p:cNvPr id="22" name="직사각형 21">
            <a:extLst>
              <a:ext uri="{FF2B5EF4-FFF2-40B4-BE49-F238E27FC236}">
                <a16:creationId xmlns:a16="http://schemas.microsoft.com/office/drawing/2014/main" id="{79E7D218-D972-99F4-E87D-470A74921406}"/>
              </a:ext>
            </a:extLst>
          </p:cNvPr>
          <p:cNvSpPr/>
          <p:nvPr/>
        </p:nvSpPr>
        <p:spPr>
          <a:xfrm>
            <a:off x="541690" y="6525280"/>
            <a:ext cx="1692772" cy="333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준비물</a:t>
            </a:r>
          </a:p>
        </p:txBody>
      </p:sp>
      <p:graphicFrame>
        <p:nvGraphicFramePr>
          <p:cNvPr id="23" name="표 22">
            <a:extLst>
              <a:ext uri="{FF2B5EF4-FFF2-40B4-BE49-F238E27FC236}">
                <a16:creationId xmlns:a16="http://schemas.microsoft.com/office/drawing/2014/main" id="{E207988C-7033-1269-8640-FA8828C497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1741323"/>
              </p:ext>
            </p:extLst>
          </p:nvPr>
        </p:nvGraphicFramePr>
        <p:xfrm>
          <a:off x="541691" y="2449944"/>
          <a:ext cx="6671908" cy="372977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1350609">
                  <a:extLst>
                    <a:ext uri="{9D8B030D-6E8A-4147-A177-3AD203B41FA5}">
                      <a16:colId xmlns:a16="http://schemas.microsoft.com/office/drawing/2014/main" val="1235486222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4224401956"/>
                    </a:ext>
                  </a:extLst>
                </a:gridCol>
                <a:gridCol w="3035300">
                  <a:extLst>
                    <a:ext uri="{9D8B030D-6E8A-4147-A177-3AD203B41FA5}">
                      <a16:colId xmlns:a16="http://schemas.microsoft.com/office/drawing/2014/main" val="3390177500"/>
                    </a:ext>
                  </a:extLst>
                </a:gridCol>
                <a:gridCol w="1739899">
                  <a:extLst>
                    <a:ext uri="{9D8B030D-6E8A-4147-A177-3AD203B41FA5}">
                      <a16:colId xmlns:a16="http://schemas.microsoft.com/office/drawing/2014/main" val="268861122"/>
                    </a:ext>
                  </a:extLst>
                </a:gridCol>
              </a:tblGrid>
              <a:tr h="373435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시간</a:t>
                      </a:r>
                      <a:endParaRPr lang="ko-KR" altLang="en-US" sz="1400" dirty="0"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82165" marR="82165" marT="41083" marB="41083"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B601D">
                        <a:alpha val="8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행사내용</a:t>
                      </a:r>
                      <a:endParaRPr lang="ko-KR" altLang="en-US" sz="1400" dirty="0"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101388" marR="101388" marT="50695" marB="50695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/>
                        <a:t>비고</a:t>
                      </a:r>
                      <a:endParaRPr lang="ko-KR" altLang="en-US" sz="1400" dirty="0">
                        <a:latin typeface="더잠실 OTF 2 Light" panose="00000300000000000000" pitchFamily="50" charset="-127"/>
                        <a:ea typeface="더잠실 OTF 2 Light" panose="00000300000000000000" pitchFamily="50" charset="-127"/>
                      </a:endParaRPr>
                    </a:p>
                  </a:txBody>
                  <a:tcPr marL="101388" marR="101388" marT="50695" marB="50695" anchor="ctr"/>
                </a:tc>
                <a:extLst>
                  <a:ext uri="{0D108BD9-81ED-4DB2-BD59-A6C34878D82A}">
                    <a16:rowId xmlns:a16="http://schemas.microsoft.com/office/drawing/2014/main" val="290295513"/>
                  </a:ext>
                </a:extLst>
              </a:tr>
              <a:tr h="479477"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</a:rPr>
                        <a:t>      -</a:t>
                      </a:r>
                      <a:endParaRPr lang="en-US" sz="1400" dirty="0"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21123" marR="21123" marT="21123" marB="21123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sz="1400" dirty="0"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21123" marR="21123" marT="21123" marB="21123" anchor="ctr"/>
                </a:tc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ko-KR" altLang="en-US" sz="1400" kern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버스 탑승 후 행사 장소로 이동</a:t>
                      </a:r>
                      <a:endParaRPr lang="ko-KR" altLang="en-US" sz="1400" kern="12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  <a:cs typeface="+mn-cs"/>
                      </a:endParaRPr>
                    </a:p>
                  </a:txBody>
                  <a:tcPr marL="21123" marR="21123" marT="21123" marB="21123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1400" kern="12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  <a:cs typeface="+mn-cs"/>
                      </a:endParaRPr>
                    </a:p>
                  </a:txBody>
                  <a:tcPr marL="21123" marR="21123" marT="21123" marB="21123" anchor="ctr"/>
                </a:tc>
                <a:extLst>
                  <a:ext uri="{0D108BD9-81ED-4DB2-BD59-A6C34878D82A}">
                    <a16:rowId xmlns:a16="http://schemas.microsoft.com/office/drawing/2014/main" val="3404176547"/>
                  </a:ext>
                </a:extLst>
              </a:tr>
              <a:tr h="4794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15:00 ~ 15:10</a:t>
                      </a:r>
                      <a:endParaRPr 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10’</a:t>
                      </a:r>
                      <a:endParaRPr 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algn="ctr" fontAlgn="base" latinLnBrk="0"/>
                      <a:r>
                        <a:rPr lang="ko-KR" altLang="en-US" sz="1400" kern="120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몸풀기 및 장비 착용</a:t>
                      </a:r>
                      <a:endParaRPr lang="ko-KR" altLang="en-US" sz="1400" kern="12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  <a:cs typeface="+mn-cs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algn="ctr" fontAlgn="base" latinLnBrk="1"/>
                      <a:endParaRPr lang="ko-KR" altLang="en-US" sz="1400" kern="12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  <a:cs typeface="+mn-cs"/>
                      </a:endParaRPr>
                    </a:p>
                  </a:txBody>
                  <a:tcPr marL="101388" marR="101388" marT="50695" marB="50695" anchor="ctr"/>
                </a:tc>
                <a:extLst>
                  <a:ext uri="{0D108BD9-81ED-4DB2-BD59-A6C34878D82A}">
                    <a16:rowId xmlns:a16="http://schemas.microsoft.com/office/drawing/2014/main" val="1288531990"/>
                  </a:ext>
                </a:extLst>
              </a:tr>
              <a:tr h="4794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15:10 ~ 15:30</a:t>
                      </a:r>
                      <a:endParaRPr lang="en-US" altLang="ko-KR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20’</a:t>
                      </a:r>
                      <a:endParaRPr lang="en-US" altLang="ko-KR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강습 </a:t>
                      </a: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ts val="14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extLst>
                  <a:ext uri="{0D108BD9-81ED-4DB2-BD59-A6C34878D82A}">
                    <a16:rowId xmlns:a16="http://schemas.microsoft.com/office/drawing/2014/main" val="861704642"/>
                  </a:ext>
                </a:extLst>
              </a:tr>
              <a:tr h="4794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15:30 ~ 15:40</a:t>
                      </a:r>
                      <a:endParaRPr 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10’</a:t>
                      </a:r>
                      <a:endParaRPr 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휴식</a:t>
                      </a: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extLst>
                  <a:ext uri="{0D108BD9-81ED-4DB2-BD59-A6C34878D82A}">
                    <a16:rowId xmlns:a16="http://schemas.microsoft.com/office/drawing/2014/main" val="1454519359"/>
                  </a:ext>
                </a:extLst>
              </a:tr>
              <a:tr h="4794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15:40 ~ 16:00</a:t>
                      </a:r>
                      <a:endParaRPr 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20’</a:t>
                      </a:r>
                      <a:endParaRPr 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강습</a:t>
                      </a: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extLst>
                  <a:ext uri="{0D108BD9-81ED-4DB2-BD59-A6C34878D82A}">
                    <a16:rowId xmlns:a16="http://schemas.microsoft.com/office/drawing/2014/main" val="2657039070"/>
                  </a:ext>
                </a:extLst>
              </a:tr>
              <a:tr h="4794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16:00 ~</a:t>
                      </a:r>
                      <a:r>
                        <a:rPr lang="en-US" sz="1400" kern="0" spc="0" baseline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 16:10</a:t>
                      </a:r>
                      <a:endParaRPr 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10’</a:t>
                      </a:r>
                      <a:endParaRPr 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마무리 운동 및 장비 정리</a:t>
                      </a: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공식행사 종료</a:t>
                      </a: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extLst>
                  <a:ext uri="{0D108BD9-81ED-4DB2-BD59-A6C34878D82A}">
                    <a16:rowId xmlns:a16="http://schemas.microsoft.com/office/drawing/2014/main" val="659925164"/>
                  </a:ext>
                </a:extLst>
              </a:tr>
              <a:tr h="479477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en-US" altLang="ko-KR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16:20 ~</a:t>
                      </a:r>
                      <a:r>
                        <a:rPr lang="en-US" altLang="ko-KR" sz="1400" kern="0" spc="0" baseline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 </a:t>
                      </a:r>
                      <a:endParaRPr lang="en-US" altLang="ko-KR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21123" marR="21123" marT="21123" marB="21123" anchor="ctr"/>
                </a:tc>
                <a:tc>
                  <a:txBody>
                    <a:bodyPr/>
                    <a:lstStyle/>
                    <a:p>
                      <a:pPr lvl="0" algn="ctr">
                        <a:lnSpc>
                          <a:spcPct val="91714"/>
                        </a:lnSpc>
                        <a:defRPr/>
                      </a:pPr>
                      <a:r>
                        <a:rPr lang="en-US" sz="1400" b="0" u="none" strike="noStrike" dirty="0">
                          <a:solidFill>
                            <a:srgbClr val="000000"/>
                          </a:solidFill>
                        </a:rPr>
                        <a:t>-</a:t>
                      </a:r>
                      <a:endParaRPr lang="en-US" sz="1400" dirty="0"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21123" marR="21123" marT="21123" marB="21123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400"/>
                        </a:spcAft>
                      </a:pPr>
                      <a:r>
                        <a:rPr lang="ko-KR" altLang="en-US" sz="1400" kern="0" spc="0" dirty="0">
                          <a:gradFill>
                            <a:gsLst>
                              <a:gs pos="0">
                                <a:schemeClr val="tx1"/>
                              </a:gs>
                              <a:gs pos="100000">
                                <a:schemeClr val="tx1"/>
                              </a:gs>
                            </a:gsLst>
                            <a:lin ang="5400000" scaled="1"/>
                          </a:gradFill>
                          <a:effectLst/>
                        </a:rPr>
                        <a:t>버스 탑승 후 하차장소로 이동</a:t>
                      </a:r>
                      <a:endParaRPr lang="ko-KR" altLang="en-US" sz="1400" kern="0" spc="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</a:endParaRPr>
                    </a:p>
                  </a:txBody>
                  <a:tcPr marL="71817" marR="71817" marT="19855" marB="19855" anchor="ctr"/>
                </a:tc>
                <a:tc>
                  <a:txBody>
                    <a:bodyPr/>
                    <a:lstStyle/>
                    <a:p>
                      <a:pPr algn="ctr" fontAlgn="base" latinLnBrk="1"/>
                      <a:endParaRPr lang="ko-KR" altLang="en-US" sz="1400" kern="1200" dirty="0">
                        <a:gradFill>
                          <a:gsLst>
                            <a:gs pos="0">
                              <a:schemeClr val="tx1"/>
                            </a:gs>
                            <a:gs pos="100000">
                              <a:schemeClr val="tx1"/>
                            </a:gs>
                          </a:gsLst>
                          <a:lin ang="5400000" scaled="1"/>
                        </a:gradFill>
                        <a:effectLst/>
                        <a:latin typeface="더잠실 2 Light" panose="00000300000000000000" pitchFamily="2" charset="-127"/>
                        <a:ea typeface="더잠실 2 Light" panose="00000300000000000000" pitchFamily="2" charset="-127"/>
                        <a:cs typeface="+mn-cs"/>
                      </a:endParaRPr>
                    </a:p>
                  </a:txBody>
                  <a:tcPr marL="71817" marR="71817" marT="19855" marB="19855" anchor="ctr"/>
                </a:tc>
                <a:extLst>
                  <a:ext uri="{0D108BD9-81ED-4DB2-BD59-A6C34878D82A}">
                    <a16:rowId xmlns:a16="http://schemas.microsoft.com/office/drawing/2014/main" val="3183515682"/>
                  </a:ext>
                </a:extLst>
              </a:tr>
            </a:tbl>
          </a:graphicData>
        </a:graphic>
      </p:graphicFrame>
      <p:pic>
        <p:nvPicPr>
          <p:cNvPr id="2" name="그림 1">
            <a:extLst>
              <a:ext uri="{FF2B5EF4-FFF2-40B4-BE49-F238E27FC236}">
                <a16:creationId xmlns:a16="http://schemas.microsoft.com/office/drawing/2014/main" id="{B18B6B58-212B-2402-49B8-47431ECABB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33" y="308222"/>
            <a:ext cx="1619923" cy="7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671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35C87A-770A-5702-D6AE-620D1D36B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8234C5C8-B297-A585-2CAB-5181AD4702C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A6358FD0-8F3C-47B2-6850-587F97C7B8D2}"/>
              </a:ext>
            </a:extLst>
          </p:cNvPr>
          <p:cNvSpPr/>
          <p:nvPr/>
        </p:nvSpPr>
        <p:spPr>
          <a:xfrm>
            <a:off x="215379" y="1262132"/>
            <a:ext cx="7344816" cy="82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F052A13-5930-650C-346C-17B27BF86DFF}"/>
              </a:ext>
            </a:extLst>
          </p:cNvPr>
          <p:cNvSpPr txBox="1"/>
          <p:nvPr/>
        </p:nvSpPr>
        <p:spPr>
          <a:xfrm>
            <a:off x="455051" y="419687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2026 </a:t>
            </a:r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유소년 </a:t>
            </a:r>
            <a:endParaRPr lang="en-US" altLang="ko-KR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  <a:p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스포츠 기반구축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DD929082-CE18-B221-DC51-0E0B944A57C3}"/>
              </a:ext>
            </a:extLst>
          </p:cNvPr>
          <p:cNvSpPr/>
          <p:nvPr/>
        </p:nvSpPr>
        <p:spPr>
          <a:xfrm>
            <a:off x="935460" y="1665655"/>
            <a:ext cx="5904656" cy="33378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B575AE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05_</a:t>
            </a:r>
            <a:r>
              <a:rPr lang="ko-KR" altLang="en-US" sz="2800" dirty="0">
                <a:solidFill>
                  <a:srgbClr val="B575AE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신청방법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799CE008-6C86-22AF-7866-5CC53C57306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1693" y="1644191"/>
            <a:ext cx="382235" cy="387856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AFE478A2-A1F1-9986-BF49-E71AE400EF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099" y="1624635"/>
            <a:ext cx="1635617" cy="422968"/>
          </a:xfrm>
          <a:prstGeom prst="rect">
            <a:avLst/>
          </a:prstGeom>
        </p:spPr>
      </p:pic>
      <p:grpSp>
        <p:nvGrpSpPr>
          <p:cNvPr id="50" name="그룹 49">
            <a:extLst>
              <a:ext uri="{FF2B5EF4-FFF2-40B4-BE49-F238E27FC236}">
                <a16:creationId xmlns:a16="http://schemas.microsoft.com/office/drawing/2014/main" id="{19F0E5DE-D7EA-B50D-2733-70EBA9ED5E0A}"/>
              </a:ext>
            </a:extLst>
          </p:cNvPr>
          <p:cNvGrpSpPr/>
          <p:nvPr/>
        </p:nvGrpSpPr>
        <p:grpSpPr>
          <a:xfrm>
            <a:off x="759038" y="3261567"/>
            <a:ext cx="6522996" cy="5054571"/>
            <a:chOff x="914400" y="3657600"/>
            <a:chExt cx="8817065" cy="6832213"/>
          </a:xfrm>
        </p:grpSpPr>
        <p:pic>
          <p:nvPicPr>
            <p:cNvPr id="2" name="Picture 6">
              <a:extLst>
                <a:ext uri="{FF2B5EF4-FFF2-40B4-BE49-F238E27FC236}">
                  <a16:creationId xmlns:a16="http://schemas.microsoft.com/office/drawing/2014/main" id="{8A600F4D-6DB8-B7BD-5D93-8F9B08D569A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400" y="5397500"/>
              <a:ext cx="8458200" cy="25400"/>
            </a:xfrm>
            <a:prstGeom prst="rect">
              <a:avLst/>
            </a:prstGeom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F75C5363-0FB9-F107-C990-E000480AEB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0000" y="6578600"/>
              <a:ext cx="2463800" cy="2794000"/>
            </a:xfrm>
            <a:prstGeom prst="rect">
              <a:avLst/>
            </a:prstGeom>
          </p:spPr>
        </p:pic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30D9723E-761E-6306-216D-4FA4279CA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93800" y="6502400"/>
              <a:ext cx="2463800" cy="2794000"/>
            </a:xfrm>
            <a:prstGeom prst="rect">
              <a:avLst/>
            </a:prstGeom>
          </p:spPr>
        </p:pic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B6C4DC30-BA26-D685-6D4B-705AF2D11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0800000">
              <a:off x="1612900" y="4457700"/>
              <a:ext cx="1612900" cy="2273300"/>
            </a:xfrm>
            <a:prstGeom prst="rect">
              <a:avLst/>
            </a:prstGeom>
          </p:spPr>
        </p:pic>
        <p:pic>
          <p:nvPicPr>
            <p:cNvPr id="10" name="Picture 11">
              <a:extLst>
                <a:ext uri="{FF2B5EF4-FFF2-40B4-BE49-F238E27FC236}">
                  <a16:creationId xmlns:a16="http://schemas.microsoft.com/office/drawing/2014/main" id="{5C5B4B8C-94D8-0567-DD17-84257A5A197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336800" y="4394200"/>
              <a:ext cx="190500" cy="190500"/>
            </a:xfrm>
            <a:prstGeom prst="rect">
              <a:avLst/>
            </a:prstGeom>
          </p:spPr>
        </p:pic>
        <p:pic>
          <p:nvPicPr>
            <p:cNvPr id="11" name="Picture 12">
              <a:extLst>
                <a:ext uri="{FF2B5EF4-FFF2-40B4-BE49-F238E27FC236}">
                  <a16:creationId xmlns:a16="http://schemas.microsoft.com/office/drawing/2014/main" id="{43818B90-54FE-E10C-8C34-A6296F93D2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5400000">
              <a:off x="2222500" y="4305300"/>
              <a:ext cx="419100" cy="25400"/>
            </a:xfrm>
            <a:prstGeom prst="rect">
              <a:avLst/>
            </a:prstGeom>
          </p:spPr>
        </p:pic>
        <p:pic>
          <p:nvPicPr>
            <p:cNvPr id="12" name="Picture 13">
              <a:extLst>
                <a:ext uri="{FF2B5EF4-FFF2-40B4-BE49-F238E27FC236}">
                  <a16:creationId xmlns:a16="http://schemas.microsoft.com/office/drawing/2014/main" id="{3F51DDEC-6454-352C-BAF3-1FB8A4A67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0800000">
              <a:off x="1828800" y="4089400"/>
              <a:ext cx="1193800" cy="25400"/>
            </a:xfrm>
            <a:prstGeom prst="rect">
              <a:avLst/>
            </a:prstGeom>
          </p:spPr>
        </p:pic>
        <p:pic>
          <p:nvPicPr>
            <p:cNvPr id="13" name="Picture 14">
              <a:extLst>
                <a:ext uri="{FF2B5EF4-FFF2-40B4-BE49-F238E27FC236}">
                  <a16:creationId xmlns:a16="http://schemas.microsoft.com/office/drawing/2014/main" id="{D6326EC2-F8DE-0F0D-7F61-34A88DC2A1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37000" y="6578600"/>
              <a:ext cx="2463800" cy="2794000"/>
            </a:xfrm>
            <a:prstGeom prst="rect">
              <a:avLst/>
            </a:prstGeom>
          </p:spPr>
        </p:pic>
        <p:pic>
          <p:nvPicPr>
            <p:cNvPr id="14" name="Picture 15">
              <a:extLst>
                <a:ext uri="{FF2B5EF4-FFF2-40B4-BE49-F238E27FC236}">
                  <a16:creationId xmlns:a16="http://schemas.microsoft.com/office/drawing/2014/main" id="{C897E8A4-A712-18FA-FE04-5FBE086B5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873500" y="6502400"/>
              <a:ext cx="2463800" cy="2794000"/>
            </a:xfrm>
            <a:prstGeom prst="rect">
              <a:avLst/>
            </a:prstGeom>
          </p:spPr>
        </p:pic>
        <p:pic>
          <p:nvPicPr>
            <p:cNvPr id="15" name="Picture 16">
              <a:extLst>
                <a:ext uri="{FF2B5EF4-FFF2-40B4-BE49-F238E27FC236}">
                  <a16:creationId xmlns:a16="http://schemas.microsoft.com/office/drawing/2014/main" id="{736D821E-5B12-9CDC-C7EC-AECAD1F21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 rot="10800000">
              <a:off x="4305300" y="4457700"/>
              <a:ext cx="1612900" cy="2273300"/>
            </a:xfrm>
            <a:prstGeom prst="rect">
              <a:avLst/>
            </a:prstGeom>
          </p:spPr>
        </p:pic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3F61C00F-9F36-668E-0F23-E7D35CB86E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016500" y="4394200"/>
              <a:ext cx="190500" cy="190500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0963D1BF-C20C-E5C6-0D25-5DBDCFDF5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5400000">
              <a:off x="4902200" y="4305300"/>
              <a:ext cx="419100" cy="25400"/>
            </a:xfrm>
            <a:prstGeom prst="rect">
              <a:avLst/>
            </a:prstGeom>
          </p:spPr>
        </p:pic>
        <p:pic>
          <p:nvPicPr>
            <p:cNvPr id="18" name="Picture 19">
              <a:extLst>
                <a:ext uri="{FF2B5EF4-FFF2-40B4-BE49-F238E27FC236}">
                  <a16:creationId xmlns:a16="http://schemas.microsoft.com/office/drawing/2014/main" id="{4A07697B-61BE-3E34-B7F5-FC8F041BEC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0800000">
              <a:off x="4521200" y="4089400"/>
              <a:ext cx="1193800" cy="25400"/>
            </a:xfrm>
            <a:prstGeom prst="rect">
              <a:avLst/>
            </a:prstGeom>
          </p:spPr>
        </p:pic>
        <p:pic>
          <p:nvPicPr>
            <p:cNvPr id="20" name="Picture 21">
              <a:extLst>
                <a:ext uri="{FF2B5EF4-FFF2-40B4-BE49-F238E27FC236}">
                  <a16:creationId xmlns:a16="http://schemas.microsoft.com/office/drawing/2014/main" id="{05998350-D658-E3F8-CB93-6938DECA60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29400" y="6578600"/>
              <a:ext cx="2463800" cy="2794000"/>
            </a:xfrm>
            <a:prstGeom prst="rect">
              <a:avLst/>
            </a:prstGeom>
          </p:spPr>
        </p:pic>
        <p:pic>
          <p:nvPicPr>
            <p:cNvPr id="24" name="Picture 22">
              <a:extLst>
                <a:ext uri="{FF2B5EF4-FFF2-40B4-BE49-F238E27FC236}">
                  <a16:creationId xmlns:a16="http://schemas.microsoft.com/office/drawing/2014/main" id="{5EE1D3E3-C835-943E-7368-A2AAA896CFB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3200" y="6502400"/>
              <a:ext cx="2463800" cy="2794000"/>
            </a:xfrm>
            <a:prstGeom prst="rect">
              <a:avLst/>
            </a:prstGeom>
          </p:spPr>
        </p:pic>
        <p:pic>
          <p:nvPicPr>
            <p:cNvPr id="25" name="Picture 23">
              <a:extLst>
                <a:ext uri="{FF2B5EF4-FFF2-40B4-BE49-F238E27FC236}">
                  <a16:creationId xmlns:a16="http://schemas.microsoft.com/office/drawing/2014/main" id="{0D620721-D8C1-EEF2-4CFA-74B39A0F7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 rot="10800000">
              <a:off x="6985000" y="4457700"/>
              <a:ext cx="1612900" cy="2273300"/>
            </a:xfrm>
            <a:prstGeom prst="rect">
              <a:avLst/>
            </a:prstGeom>
          </p:spPr>
        </p:pic>
        <p:pic>
          <p:nvPicPr>
            <p:cNvPr id="26" name="Picture 24">
              <a:extLst>
                <a:ext uri="{FF2B5EF4-FFF2-40B4-BE49-F238E27FC236}">
                  <a16:creationId xmlns:a16="http://schemas.microsoft.com/office/drawing/2014/main" id="{62EC39D3-DC9C-7285-48EB-B96B8B6894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96200" y="4394200"/>
              <a:ext cx="190500" cy="190500"/>
            </a:xfrm>
            <a:prstGeom prst="rect">
              <a:avLst/>
            </a:prstGeom>
          </p:spPr>
        </p:pic>
        <p:pic>
          <p:nvPicPr>
            <p:cNvPr id="27" name="Picture 25">
              <a:extLst>
                <a:ext uri="{FF2B5EF4-FFF2-40B4-BE49-F238E27FC236}">
                  <a16:creationId xmlns:a16="http://schemas.microsoft.com/office/drawing/2014/main" id="{765F9030-FE42-0FE9-FE18-0728E80730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5400000">
              <a:off x="7581900" y="4305300"/>
              <a:ext cx="419100" cy="25400"/>
            </a:xfrm>
            <a:prstGeom prst="rect">
              <a:avLst/>
            </a:prstGeom>
          </p:spPr>
        </p:pic>
        <p:pic>
          <p:nvPicPr>
            <p:cNvPr id="28" name="Picture 26">
              <a:extLst>
                <a:ext uri="{FF2B5EF4-FFF2-40B4-BE49-F238E27FC236}">
                  <a16:creationId xmlns:a16="http://schemas.microsoft.com/office/drawing/2014/main" id="{3B684FFA-C06B-FA49-7CAB-F9EF0EC7633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rot="10800000">
              <a:off x="7188200" y="4089400"/>
              <a:ext cx="1193800" cy="25400"/>
            </a:xfrm>
            <a:prstGeom prst="rect">
              <a:avLst/>
            </a:prstGeom>
          </p:spPr>
        </p:pic>
        <p:sp>
          <p:nvSpPr>
            <p:cNvPr id="29" name="TextBox 30">
              <a:extLst>
                <a:ext uri="{FF2B5EF4-FFF2-40B4-BE49-F238E27FC236}">
                  <a16:creationId xmlns:a16="http://schemas.microsoft.com/office/drawing/2014/main" id="{02DF3F14-135E-85DD-1754-3E2FB51C4846}"/>
                </a:ext>
              </a:extLst>
            </p:cNvPr>
            <p:cNvSpPr txBox="1"/>
            <p:nvPr/>
          </p:nvSpPr>
          <p:spPr>
            <a:xfrm>
              <a:off x="1517651" y="6722680"/>
              <a:ext cx="1854199" cy="1803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01259"/>
                </a:lnSpc>
              </a:pPr>
              <a:r>
                <a:rPr lang="ko-KR" altLang="en-US" sz="16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참가자 모집 및 참가신청서 이메일 제출</a:t>
              </a:r>
              <a:endParaRPr lang="en-US" altLang="ko-KR" sz="1600" dirty="0">
                <a:solidFill>
                  <a:srgbClr val="000000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endParaRPr>
            </a:p>
          </p:txBody>
        </p:sp>
        <p:sp>
          <p:nvSpPr>
            <p:cNvPr id="30" name="TextBox 31">
              <a:extLst>
                <a:ext uri="{FF2B5EF4-FFF2-40B4-BE49-F238E27FC236}">
                  <a16:creationId xmlns:a16="http://schemas.microsoft.com/office/drawing/2014/main" id="{25997A7B-CF27-5FF0-6C95-ED10E8965223}"/>
                </a:ext>
              </a:extLst>
            </p:cNvPr>
            <p:cNvSpPr txBox="1"/>
            <p:nvPr/>
          </p:nvSpPr>
          <p:spPr>
            <a:xfrm>
              <a:off x="1663700" y="3657600"/>
              <a:ext cx="1524000" cy="3429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2050"/>
                </a:lnSpc>
              </a:pPr>
              <a:r>
                <a:rPr lang="en-US" sz="1900" dirty="0">
                  <a:solidFill>
                    <a:srgbClr val="000000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STEP 01</a:t>
              </a:r>
            </a:p>
          </p:txBody>
        </p:sp>
        <p:sp>
          <p:nvSpPr>
            <p:cNvPr id="31" name="TextBox 33">
              <a:extLst>
                <a:ext uri="{FF2B5EF4-FFF2-40B4-BE49-F238E27FC236}">
                  <a16:creationId xmlns:a16="http://schemas.microsoft.com/office/drawing/2014/main" id="{6E350FFE-BF03-4493-8248-3851C43BB581}"/>
                </a:ext>
              </a:extLst>
            </p:cNvPr>
            <p:cNvSpPr txBox="1"/>
            <p:nvPr/>
          </p:nvSpPr>
          <p:spPr>
            <a:xfrm>
              <a:off x="4159249" y="6819899"/>
              <a:ext cx="2095499" cy="1803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01259"/>
                </a:lnSpc>
              </a:pPr>
              <a:r>
                <a:rPr lang="ko-KR" altLang="en-US" sz="16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심사 및 개별통보</a:t>
              </a:r>
              <a:endParaRPr lang="en-US" sz="1600" dirty="0">
                <a:solidFill>
                  <a:srgbClr val="000000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endParaRPr>
            </a:p>
          </p:txBody>
        </p:sp>
        <p:sp>
          <p:nvSpPr>
            <p:cNvPr id="32" name="TextBox 34">
              <a:extLst>
                <a:ext uri="{FF2B5EF4-FFF2-40B4-BE49-F238E27FC236}">
                  <a16:creationId xmlns:a16="http://schemas.microsoft.com/office/drawing/2014/main" id="{27C3176D-EF54-4818-949A-1C74118E589B}"/>
                </a:ext>
              </a:extLst>
            </p:cNvPr>
            <p:cNvSpPr txBox="1"/>
            <p:nvPr/>
          </p:nvSpPr>
          <p:spPr>
            <a:xfrm>
              <a:off x="4140200" y="3657600"/>
              <a:ext cx="1955800" cy="3429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2050"/>
                </a:lnSpc>
              </a:pPr>
              <a:r>
                <a:rPr lang="en-US" sz="1900">
                  <a:solidFill>
                    <a:srgbClr val="000000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STEP 02</a:t>
              </a:r>
            </a:p>
          </p:txBody>
        </p:sp>
        <p:sp>
          <p:nvSpPr>
            <p:cNvPr id="34" name="TextBox 35">
              <a:extLst>
                <a:ext uri="{FF2B5EF4-FFF2-40B4-BE49-F238E27FC236}">
                  <a16:creationId xmlns:a16="http://schemas.microsoft.com/office/drawing/2014/main" id="{529FA18B-2DEE-B04E-AB1B-F247D576A252}"/>
                </a:ext>
              </a:extLst>
            </p:cNvPr>
            <p:cNvSpPr txBox="1"/>
            <p:nvPr/>
          </p:nvSpPr>
          <p:spPr>
            <a:xfrm>
              <a:off x="6883400" y="6997700"/>
              <a:ext cx="1854200" cy="1803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01259"/>
                </a:lnSpc>
              </a:pPr>
              <a:r>
                <a:rPr lang="ko-KR" altLang="en-US" sz="1600" dirty="0" err="1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행사비</a:t>
              </a:r>
              <a:r>
                <a:rPr lang="ko-KR" altLang="en-US" sz="16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 결제 및 행사 참가</a:t>
              </a:r>
              <a:endParaRPr lang="en-US" sz="1600" dirty="0">
                <a:solidFill>
                  <a:srgbClr val="000000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endParaRPr>
            </a:p>
          </p:txBody>
        </p:sp>
        <p:sp>
          <p:nvSpPr>
            <p:cNvPr id="36" name="TextBox 36">
              <a:extLst>
                <a:ext uri="{FF2B5EF4-FFF2-40B4-BE49-F238E27FC236}">
                  <a16:creationId xmlns:a16="http://schemas.microsoft.com/office/drawing/2014/main" id="{4E553BA5-61F7-4F5C-A40C-0FDC68DEA9DE}"/>
                </a:ext>
              </a:extLst>
            </p:cNvPr>
            <p:cNvSpPr txBox="1"/>
            <p:nvPr/>
          </p:nvSpPr>
          <p:spPr>
            <a:xfrm>
              <a:off x="7023100" y="3657600"/>
              <a:ext cx="1524000" cy="3302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ctr">
                <a:lnSpc>
                  <a:spcPct val="112050"/>
                </a:lnSpc>
              </a:pPr>
              <a:r>
                <a:rPr lang="en-US" sz="1900" dirty="0">
                  <a:solidFill>
                    <a:srgbClr val="000000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STEP 03</a:t>
              </a:r>
            </a:p>
          </p:txBody>
        </p:sp>
        <p:grpSp>
          <p:nvGrpSpPr>
            <p:cNvPr id="37" name="그룹 1008">
              <a:extLst>
                <a:ext uri="{FF2B5EF4-FFF2-40B4-BE49-F238E27FC236}">
                  <a16:creationId xmlns:a16="http://schemas.microsoft.com/office/drawing/2014/main" id="{2328B845-290B-7C5F-B42D-5CBF929BCFA7}"/>
                </a:ext>
              </a:extLst>
            </p:cNvPr>
            <p:cNvGrpSpPr/>
            <p:nvPr/>
          </p:nvGrpSpPr>
          <p:grpSpPr>
            <a:xfrm>
              <a:off x="1787843" y="4749800"/>
              <a:ext cx="1263011" cy="1263011"/>
              <a:chOff x="1914295" y="3662072"/>
              <a:chExt cx="1263011" cy="1263011"/>
            </a:xfrm>
          </p:grpSpPr>
          <p:pic>
            <p:nvPicPr>
              <p:cNvPr id="38" name="Object 30">
                <a:extLst>
                  <a:ext uri="{FF2B5EF4-FFF2-40B4-BE49-F238E27FC236}">
                    <a16:creationId xmlns:a16="http://schemas.microsoft.com/office/drawing/2014/main" id="{A26616B7-8750-A7C8-9356-BB50A2CCA5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914295" y="3662072"/>
                <a:ext cx="1263011" cy="1263011"/>
              </a:xfrm>
              <a:prstGeom prst="rect">
                <a:avLst/>
              </a:prstGeom>
            </p:spPr>
          </p:pic>
        </p:grpSp>
        <p:grpSp>
          <p:nvGrpSpPr>
            <p:cNvPr id="39" name="그룹 1013">
              <a:extLst>
                <a:ext uri="{FF2B5EF4-FFF2-40B4-BE49-F238E27FC236}">
                  <a16:creationId xmlns:a16="http://schemas.microsoft.com/office/drawing/2014/main" id="{D7FBBF06-C10D-31CA-384C-989E6E0B9E8F}"/>
                </a:ext>
              </a:extLst>
            </p:cNvPr>
            <p:cNvGrpSpPr/>
            <p:nvPr/>
          </p:nvGrpSpPr>
          <p:grpSpPr>
            <a:xfrm>
              <a:off x="4532322" y="4705350"/>
              <a:ext cx="1349356" cy="1349356"/>
              <a:chOff x="4843902" y="3660168"/>
              <a:chExt cx="1349356" cy="1349356"/>
            </a:xfrm>
          </p:grpSpPr>
          <p:pic>
            <p:nvPicPr>
              <p:cNvPr id="40" name="Object 49">
                <a:extLst>
                  <a:ext uri="{FF2B5EF4-FFF2-40B4-BE49-F238E27FC236}">
                    <a16:creationId xmlns:a16="http://schemas.microsoft.com/office/drawing/2014/main" id="{8EAD116E-18B0-ED03-D677-86AEC330A3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4843902" y="3660168"/>
                <a:ext cx="1349356" cy="1349356"/>
              </a:xfrm>
              <a:prstGeom prst="rect">
                <a:avLst/>
              </a:prstGeom>
            </p:spPr>
          </p:pic>
        </p:grpSp>
        <p:grpSp>
          <p:nvGrpSpPr>
            <p:cNvPr id="41" name="그룹 1014">
              <a:extLst>
                <a:ext uri="{FF2B5EF4-FFF2-40B4-BE49-F238E27FC236}">
                  <a16:creationId xmlns:a16="http://schemas.microsoft.com/office/drawing/2014/main" id="{A59568EA-7D90-E773-AB9E-180E3B9D91A6}"/>
                </a:ext>
              </a:extLst>
            </p:cNvPr>
            <p:cNvGrpSpPr/>
            <p:nvPr/>
          </p:nvGrpSpPr>
          <p:grpSpPr>
            <a:xfrm>
              <a:off x="7314323" y="4946650"/>
              <a:ext cx="928854" cy="928854"/>
              <a:chOff x="4978803" y="7172248"/>
              <a:chExt cx="928854" cy="928854"/>
            </a:xfrm>
          </p:grpSpPr>
          <p:pic>
            <p:nvPicPr>
              <p:cNvPr id="42" name="Object 52">
                <a:extLst>
                  <a:ext uri="{FF2B5EF4-FFF2-40B4-BE49-F238E27FC236}">
                    <a16:creationId xmlns:a16="http://schemas.microsoft.com/office/drawing/2014/main" id="{7E6CD663-C303-427F-4AB2-8E43239427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4978803" y="7172248"/>
                <a:ext cx="928854" cy="928854"/>
              </a:xfrm>
              <a:prstGeom prst="rect">
                <a:avLst/>
              </a:prstGeom>
            </p:spPr>
          </p:pic>
        </p:grpSp>
        <p:grpSp>
          <p:nvGrpSpPr>
            <p:cNvPr id="43" name="그룹 1011">
              <a:extLst>
                <a:ext uri="{FF2B5EF4-FFF2-40B4-BE49-F238E27FC236}">
                  <a16:creationId xmlns:a16="http://schemas.microsoft.com/office/drawing/2014/main" id="{14BCC9D9-5799-AE03-671B-085B413FA10F}"/>
                </a:ext>
              </a:extLst>
            </p:cNvPr>
            <p:cNvGrpSpPr/>
            <p:nvPr/>
          </p:nvGrpSpPr>
          <p:grpSpPr>
            <a:xfrm>
              <a:off x="8115300" y="5176474"/>
              <a:ext cx="341676" cy="341676"/>
              <a:chOff x="5856811" y="7294999"/>
              <a:chExt cx="341676" cy="341676"/>
            </a:xfrm>
          </p:grpSpPr>
          <p:pic>
            <p:nvPicPr>
              <p:cNvPr id="44" name="Object 43">
                <a:extLst>
                  <a:ext uri="{FF2B5EF4-FFF2-40B4-BE49-F238E27FC236}">
                    <a16:creationId xmlns:a16="http://schemas.microsoft.com/office/drawing/2014/main" id="{0E1AA697-0405-D5BA-D6B0-F86D88524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5856811" y="7294999"/>
                <a:ext cx="341676" cy="341676"/>
              </a:xfrm>
              <a:prstGeom prst="rect">
                <a:avLst/>
              </a:prstGeom>
            </p:spPr>
          </p:pic>
        </p:grpSp>
        <p:grpSp>
          <p:nvGrpSpPr>
            <p:cNvPr id="45" name="그룹 1012">
              <a:extLst>
                <a:ext uri="{FF2B5EF4-FFF2-40B4-BE49-F238E27FC236}">
                  <a16:creationId xmlns:a16="http://schemas.microsoft.com/office/drawing/2014/main" id="{9B804C17-F653-9A2A-CC33-2DDD63C36EAB}"/>
                </a:ext>
              </a:extLst>
            </p:cNvPr>
            <p:cNvGrpSpPr/>
            <p:nvPr/>
          </p:nvGrpSpPr>
          <p:grpSpPr>
            <a:xfrm>
              <a:off x="7185037" y="4756150"/>
              <a:ext cx="396863" cy="396863"/>
              <a:chOff x="4733894" y="7074605"/>
              <a:chExt cx="396863" cy="396863"/>
            </a:xfrm>
          </p:grpSpPr>
          <p:pic>
            <p:nvPicPr>
              <p:cNvPr id="46" name="Object 46">
                <a:extLst>
                  <a:ext uri="{FF2B5EF4-FFF2-40B4-BE49-F238E27FC236}">
                    <a16:creationId xmlns:a16="http://schemas.microsoft.com/office/drawing/2014/main" id="{E2C26D48-3554-CC38-5AD9-42F136BB47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4733894" y="7074605"/>
                <a:ext cx="396863" cy="396863"/>
              </a:xfrm>
              <a:prstGeom prst="rect">
                <a:avLst/>
              </a:prstGeom>
            </p:spPr>
          </p:pic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25C20FA-0517-75D5-9883-A77754E5F913}"/>
                </a:ext>
              </a:extLst>
            </p:cNvPr>
            <p:cNvSpPr txBox="1"/>
            <p:nvPr/>
          </p:nvSpPr>
          <p:spPr>
            <a:xfrm>
              <a:off x="3345583" y="9858678"/>
              <a:ext cx="6385882" cy="6311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ko-KR" altLang="en-US" dirty="0">
                  <a:solidFill>
                    <a:srgbClr val="FF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* 개인접수 불가</a:t>
              </a:r>
              <a:r>
                <a:rPr lang="en-US" altLang="ko-KR" dirty="0">
                  <a:solidFill>
                    <a:srgbClr val="FF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, </a:t>
              </a:r>
              <a:r>
                <a:rPr lang="ko-KR" altLang="en-US" dirty="0">
                  <a:solidFill>
                    <a:srgbClr val="FF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학교별 단체 신청만 가능합니다</a:t>
              </a:r>
              <a:r>
                <a:rPr lang="en-US" altLang="ko-KR" dirty="0">
                  <a:solidFill>
                    <a:srgbClr val="FF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.</a:t>
              </a:r>
            </a:p>
          </p:txBody>
        </p:sp>
        <p:sp>
          <p:nvSpPr>
            <p:cNvPr id="48" name="TextBox 30">
              <a:extLst>
                <a:ext uri="{FF2B5EF4-FFF2-40B4-BE49-F238E27FC236}">
                  <a16:creationId xmlns:a16="http://schemas.microsoft.com/office/drawing/2014/main" id="{FBEED8BA-FDAB-E151-1CE9-FA36CB9CBABA}"/>
                </a:ext>
              </a:extLst>
            </p:cNvPr>
            <p:cNvSpPr txBox="1"/>
            <p:nvPr/>
          </p:nvSpPr>
          <p:spPr>
            <a:xfrm>
              <a:off x="1339335" y="8481863"/>
              <a:ext cx="2260600" cy="7428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01259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* </a:t>
              </a:r>
              <a:r>
                <a:rPr lang="ko-KR" altLang="en-US" sz="12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참가신청서 양식</a:t>
              </a:r>
              <a:r>
                <a:rPr lang="en-US" altLang="ko-KR" sz="12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: </a:t>
              </a:r>
              <a:r>
                <a:rPr lang="ko-KR" altLang="en-US" sz="12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협회 홈페이지 공지사항 글 확인</a:t>
              </a:r>
              <a:endParaRPr lang="en-US" sz="1200" dirty="0">
                <a:solidFill>
                  <a:srgbClr val="000000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endParaRPr>
            </a:p>
          </p:txBody>
        </p:sp>
        <p:sp>
          <p:nvSpPr>
            <p:cNvPr id="49" name="TextBox 30">
              <a:extLst>
                <a:ext uri="{FF2B5EF4-FFF2-40B4-BE49-F238E27FC236}">
                  <a16:creationId xmlns:a16="http://schemas.microsoft.com/office/drawing/2014/main" id="{6ACB12E2-2A47-1BE2-4497-8B68A4F9DC34}"/>
                </a:ext>
              </a:extLst>
            </p:cNvPr>
            <p:cNvSpPr txBox="1"/>
            <p:nvPr/>
          </p:nvSpPr>
          <p:spPr>
            <a:xfrm>
              <a:off x="4029769" y="8398543"/>
              <a:ext cx="2260600" cy="74281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lvl="0" algn="l">
                <a:lnSpc>
                  <a:spcPct val="101259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* </a:t>
              </a:r>
              <a:r>
                <a:rPr lang="ko-KR" altLang="en-US" sz="1200" dirty="0">
                  <a:solidFill>
                    <a:srgbClr val="000000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결제 링크 전달</a:t>
              </a:r>
              <a:endParaRPr lang="en-US" sz="1200" dirty="0">
                <a:solidFill>
                  <a:srgbClr val="000000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endParaRPr>
            </a:p>
          </p:txBody>
        </p:sp>
      </p:grpSp>
      <p:pic>
        <p:nvPicPr>
          <p:cNvPr id="51" name="Picture 3">
            <a:extLst>
              <a:ext uri="{FF2B5EF4-FFF2-40B4-BE49-F238E27FC236}">
                <a16:creationId xmlns:a16="http://schemas.microsoft.com/office/drawing/2014/main" id="{B24E1312-E4BC-2E7F-1549-5A346074AFC1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3317" y="2503647"/>
            <a:ext cx="6768000" cy="21971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29B8D220-0528-09E5-9397-7323F6EEB6B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33" y="308222"/>
            <a:ext cx="1619923" cy="7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213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67E88-0364-061A-1CBA-4B703B039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6B89ADB5-9671-C61B-3527-6CFE864268F8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EA66FE15-B993-568F-3699-99BB0D0E34AC}"/>
              </a:ext>
            </a:extLst>
          </p:cNvPr>
          <p:cNvSpPr/>
          <p:nvPr/>
        </p:nvSpPr>
        <p:spPr>
          <a:xfrm>
            <a:off x="215379" y="1262132"/>
            <a:ext cx="7344816" cy="82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27E6C3-1481-A67C-E50B-5BF20DA1B0D1}"/>
              </a:ext>
            </a:extLst>
          </p:cNvPr>
          <p:cNvSpPr txBox="1"/>
          <p:nvPr/>
        </p:nvSpPr>
        <p:spPr>
          <a:xfrm>
            <a:off x="455051" y="419687"/>
            <a:ext cx="17139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2026 </a:t>
            </a:r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유소년 </a:t>
            </a:r>
            <a:endParaRPr lang="en-US" altLang="ko-KR" dirty="0">
              <a:gradFill>
                <a:gsLst>
                  <a:gs pos="0">
                    <a:schemeClr val="bg1"/>
                  </a:gs>
                  <a:gs pos="100000">
                    <a:schemeClr val="bg1"/>
                  </a:gs>
                </a:gsLst>
                <a:lin ang="5400000" scaled="1"/>
              </a:gradFill>
              <a:latin typeface="더잠실 OTF 4 Medium" panose="00000600000000000000" pitchFamily="50" charset="-127"/>
              <a:ea typeface="더잠실 OTF 4 Medium" panose="00000600000000000000" pitchFamily="50" charset="-127"/>
            </a:endParaRPr>
          </a:p>
          <a:p>
            <a:r>
              <a:rPr lang="ko-KR" altLang="en-US" dirty="0">
                <a:gradFill>
                  <a:gsLst>
                    <a:gs pos="0">
                      <a:schemeClr val="bg1"/>
                    </a:gs>
                    <a:gs pos="100000">
                      <a:schemeClr val="bg1"/>
                    </a:gs>
                  </a:gsLst>
                  <a:lin ang="5400000" scaled="1"/>
                </a:gradFill>
                <a:latin typeface="더잠실 OTF 4 Medium" panose="00000600000000000000" pitchFamily="50" charset="-127"/>
                <a:ea typeface="더잠실 OTF 4 Medium" panose="00000600000000000000" pitchFamily="50" charset="-127"/>
              </a:rPr>
              <a:t>스포츠 기반구축</a:t>
            </a: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82CB9D99-57B0-FC64-229E-606D01519631}"/>
              </a:ext>
            </a:extLst>
          </p:cNvPr>
          <p:cNvSpPr/>
          <p:nvPr/>
        </p:nvSpPr>
        <p:spPr>
          <a:xfrm>
            <a:off x="935460" y="1665655"/>
            <a:ext cx="5904656" cy="333781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8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06_</a:t>
            </a:r>
            <a:r>
              <a:rPr lang="ko-KR" altLang="en-US" sz="2800" dirty="0">
                <a:solidFill>
                  <a:srgbClr val="B676AF"/>
                </a:soli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안내사항</a:t>
            </a:r>
          </a:p>
        </p:txBody>
      </p:sp>
      <p:pic>
        <p:nvPicPr>
          <p:cNvPr id="35" name="그림 34">
            <a:extLst>
              <a:ext uri="{FF2B5EF4-FFF2-40B4-BE49-F238E27FC236}">
                <a16:creationId xmlns:a16="http://schemas.microsoft.com/office/drawing/2014/main" id="{0DA6978E-239B-5B83-D37F-DBA395E5740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1693" y="1644191"/>
            <a:ext cx="382235" cy="387856"/>
          </a:xfrm>
          <a:prstGeom prst="rect">
            <a:avLst/>
          </a:prstGeom>
        </p:spPr>
      </p:pic>
      <p:pic>
        <p:nvPicPr>
          <p:cNvPr id="57" name="그림 56">
            <a:extLst>
              <a:ext uri="{FF2B5EF4-FFF2-40B4-BE49-F238E27FC236}">
                <a16:creationId xmlns:a16="http://schemas.microsoft.com/office/drawing/2014/main" id="{07AD88F6-1E58-74CE-136F-2B8A32638B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1099" y="1624635"/>
            <a:ext cx="1635617" cy="422968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B839CC00-00DA-9230-D0DB-5A075580B16A}"/>
              </a:ext>
            </a:extLst>
          </p:cNvPr>
          <p:cNvGrpSpPr/>
          <p:nvPr/>
        </p:nvGrpSpPr>
        <p:grpSpPr>
          <a:xfrm>
            <a:off x="473454" y="2554868"/>
            <a:ext cx="6825023" cy="564206"/>
            <a:chOff x="355037" y="2306355"/>
            <a:chExt cx="7065501" cy="564206"/>
          </a:xfrm>
        </p:grpSpPr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AA0E96B1-4241-5606-8DF5-6F0F58333A45}"/>
                </a:ext>
              </a:extLst>
            </p:cNvPr>
            <p:cNvSpPr/>
            <p:nvPr/>
          </p:nvSpPr>
          <p:spPr>
            <a:xfrm>
              <a:off x="355037" y="2306355"/>
              <a:ext cx="1535017" cy="564206"/>
            </a:xfrm>
            <a:prstGeom prst="rect">
              <a:avLst/>
            </a:prstGeom>
            <a:solidFill>
              <a:srgbClr val="B67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접수기간</a:t>
              </a:r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977DAD94-F6B8-C003-941F-F9E8B15614BA}"/>
                </a:ext>
              </a:extLst>
            </p:cNvPr>
            <p:cNvSpPr/>
            <p:nvPr/>
          </p:nvSpPr>
          <p:spPr>
            <a:xfrm>
              <a:off x="1883728" y="2306355"/>
              <a:ext cx="5536810" cy="564206"/>
            </a:xfrm>
            <a:prstGeom prst="rect">
              <a:avLst/>
            </a:prstGeom>
            <a:solidFill>
              <a:srgbClr val="D9B8D5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2026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년 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8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월 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31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일 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~ 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모집 완료 시</a:t>
              </a:r>
              <a:endParaRPr lang="en-US" altLang="ko-KR" sz="2000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D9A052F3-364C-548C-E0BB-1DEE3195E403}"/>
              </a:ext>
            </a:extLst>
          </p:cNvPr>
          <p:cNvGrpSpPr/>
          <p:nvPr/>
        </p:nvGrpSpPr>
        <p:grpSpPr>
          <a:xfrm>
            <a:off x="473454" y="3217130"/>
            <a:ext cx="6825023" cy="564206"/>
            <a:chOff x="355037" y="2987923"/>
            <a:chExt cx="7065501" cy="564206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814FDB06-206C-BD39-1D97-2E131B40830F}"/>
                </a:ext>
              </a:extLst>
            </p:cNvPr>
            <p:cNvSpPr/>
            <p:nvPr/>
          </p:nvSpPr>
          <p:spPr>
            <a:xfrm>
              <a:off x="355037" y="2987923"/>
              <a:ext cx="1535017" cy="564206"/>
            </a:xfrm>
            <a:prstGeom prst="rect">
              <a:avLst/>
            </a:prstGeom>
            <a:solidFill>
              <a:srgbClr val="B67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행사인원</a:t>
              </a:r>
            </a:p>
          </p:txBody>
        </p:sp>
        <p:sp>
          <p:nvSpPr>
            <p:cNvPr id="53" name="직사각형 52">
              <a:extLst>
                <a:ext uri="{FF2B5EF4-FFF2-40B4-BE49-F238E27FC236}">
                  <a16:creationId xmlns:a16="http://schemas.microsoft.com/office/drawing/2014/main" id="{C7255500-BC88-020C-AE88-11B1444F51AD}"/>
                </a:ext>
              </a:extLst>
            </p:cNvPr>
            <p:cNvSpPr/>
            <p:nvPr/>
          </p:nvSpPr>
          <p:spPr>
            <a:xfrm>
              <a:off x="1883728" y="2987923"/>
              <a:ext cx="5536810" cy="564206"/>
            </a:xfrm>
            <a:prstGeom prst="rect">
              <a:avLst/>
            </a:prstGeom>
            <a:solidFill>
              <a:srgbClr val="D9B8D5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개 학교 당 학생 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10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명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+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학부모 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10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명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(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최소 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14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명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)</a:t>
              </a:r>
            </a:p>
          </p:txBody>
        </p:sp>
      </p:grpSp>
      <p:grpSp>
        <p:nvGrpSpPr>
          <p:cNvPr id="54" name="그룹 53">
            <a:extLst>
              <a:ext uri="{FF2B5EF4-FFF2-40B4-BE49-F238E27FC236}">
                <a16:creationId xmlns:a16="http://schemas.microsoft.com/office/drawing/2014/main" id="{902F5ADE-6380-948A-1D71-E389F612C4EC}"/>
              </a:ext>
            </a:extLst>
          </p:cNvPr>
          <p:cNvGrpSpPr/>
          <p:nvPr/>
        </p:nvGrpSpPr>
        <p:grpSpPr>
          <a:xfrm>
            <a:off x="473454" y="4860130"/>
            <a:ext cx="6825023" cy="1117791"/>
            <a:chOff x="355037" y="3546722"/>
            <a:chExt cx="7065501" cy="1342777"/>
          </a:xfrm>
        </p:grpSpPr>
        <p:sp>
          <p:nvSpPr>
            <p:cNvPr id="55" name="직사각형 54">
              <a:extLst>
                <a:ext uri="{FF2B5EF4-FFF2-40B4-BE49-F238E27FC236}">
                  <a16:creationId xmlns:a16="http://schemas.microsoft.com/office/drawing/2014/main" id="{5990C751-3E25-2CC2-E689-F701684DA8E6}"/>
                </a:ext>
              </a:extLst>
            </p:cNvPr>
            <p:cNvSpPr/>
            <p:nvPr/>
          </p:nvSpPr>
          <p:spPr>
            <a:xfrm>
              <a:off x="355037" y="3546722"/>
              <a:ext cx="1535017" cy="1342777"/>
            </a:xfrm>
            <a:prstGeom prst="rect">
              <a:avLst/>
            </a:prstGeom>
            <a:solidFill>
              <a:srgbClr val="B67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환불관련</a:t>
              </a:r>
            </a:p>
          </p:txBody>
        </p:sp>
        <p:sp>
          <p:nvSpPr>
            <p:cNvPr id="56" name="직사각형 55">
              <a:extLst>
                <a:ext uri="{FF2B5EF4-FFF2-40B4-BE49-F238E27FC236}">
                  <a16:creationId xmlns:a16="http://schemas.microsoft.com/office/drawing/2014/main" id="{5A8B9864-C94A-A80B-9550-D996862365DF}"/>
                </a:ext>
              </a:extLst>
            </p:cNvPr>
            <p:cNvSpPr/>
            <p:nvPr/>
          </p:nvSpPr>
          <p:spPr>
            <a:xfrm>
              <a:off x="1883728" y="3546722"/>
              <a:ext cx="5536810" cy="1342777"/>
            </a:xfrm>
            <a:prstGeom prst="rect">
              <a:avLst/>
            </a:prstGeom>
            <a:solidFill>
              <a:srgbClr val="D9B8D5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ko-KR" altLang="en-US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수업 시작 전까지 전액 환불 가능</a:t>
              </a:r>
            </a:p>
            <a:p>
              <a:pPr lvl="0"/>
              <a:r>
                <a:rPr lang="ko-KR" altLang="en-US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수업 시작 후 환불 불가</a:t>
              </a:r>
              <a:endParaRPr lang="en-US" altLang="ko-KR" sz="2000" dirty="0">
                <a:solidFill>
                  <a:schemeClr val="tx1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endParaRPr>
            </a:p>
          </p:txBody>
        </p:sp>
      </p:grpSp>
      <p:grpSp>
        <p:nvGrpSpPr>
          <p:cNvPr id="58" name="그룹 57">
            <a:extLst>
              <a:ext uri="{FF2B5EF4-FFF2-40B4-BE49-F238E27FC236}">
                <a16:creationId xmlns:a16="http://schemas.microsoft.com/office/drawing/2014/main" id="{E613295F-7A64-F776-04A5-D049BDCE5FEF}"/>
              </a:ext>
            </a:extLst>
          </p:cNvPr>
          <p:cNvGrpSpPr/>
          <p:nvPr/>
        </p:nvGrpSpPr>
        <p:grpSpPr>
          <a:xfrm>
            <a:off x="473454" y="6071273"/>
            <a:ext cx="6825023" cy="1434784"/>
            <a:chOff x="355037" y="2306354"/>
            <a:chExt cx="7065501" cy="56420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83597874-6472-AFC9-C9CE-0DDFE64BFEA3}"/>
                </a:ext>
              </a:extLst>
            </p:cNvPr>
            <p:cNvSpPr/>
            <p:nvPr/>
          </p:nvSpPr>
          <p:spPr>
            <a:xfrm>
              <a:off x="355037" y="2306355"/>
              <a:ext cx="1535017" cy="564206"/>
            </a:xfrm>
            <a:prstGeom prst="rect">
              <a:avLst/>
            </a:prstGeom>
            <a:solidFill>
              <a:srgbClr val="B67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문의사항</a:t>
              </a:r>
            </a:p>
          </p:txBody>
        </p:sp>
        <p:sp>
          <p:nvSpPr>
            <p:cNvPr id="60" name="직사각형 59">
              <a:extLst>
                <a:ext uri="{FF2B5EF4-FFF2-40B4-BE49-F238E27FC236}">
                  <a16:creationId xmlns:a16="http://schemas.microsoft.com/office/drawing/2014/main" id="{39CAB0F1-6411-ACAF-6E41-DD4565A49044}"/>
                </a:ext>
              </a:extLst>
            </p:cNvPr>
            <p:cNvSpPr/>
            <p:nvPr/>
          </p:nvSpPr>
          <p:spPr>
            <a:xfrm>
              <a:off x="1883728" y="2306354"/>
              <a:ext cx="5536810" cy="564206"/>
            </a:xfrm>
            <a:prstGeom prst="rect">
              <a:avLst/>
            </a:prstGeom>
            <a:solidFill>
              <a:srgbClr val="D9B8D5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ko-KR" altLang="en-US" sz="2000" dirty="0" err="1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카카오톡채널</a:t>
              </a:r>
              <a:r>
                <a:rPr lang="en-US" altLang="ko-KR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:</a:t>
              </a:r>
              <a:r>
                <a:rPr lang="ko-KR" altLang="en-US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 </a:t>
              </a:r>
              <a:r>
                <a:rPr lang="en-US" altLang="ko-KR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http://pf.kakao.com/_xcandn</a:t>
              </a:r>
            </a:p>
            <a:p>
              <a:pPr lvl="0"/>
              <a:r>
                <a:rPr lang="ko-KR" altLang="en-US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유선</a:t>
              </a:r>
              <a:r>
                <a:rPr lang="en-US" altLang="ko-KR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: 02-420-4220 </a:t>
              </a:r>
              <a:r>
                <a:rPr lang="ko-KR" altLang="en-US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내선 </a:t>
              </a:r>
              <a:r>
                <a:rPr lang="en-US" altLang="ko-KR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2</a:t>
              </a:r>
              <a:r>
                <a:rPr lang="ko-KR" altLang="en-US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번</a:t>
              </a:r>
              <a:endParaRPr lang="en-US" altLang="ko-KR" sz="2000" dirty="0">
                <a:solidFill>
                  <a:schemeClr val="tx1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endParaRPr>
            </a:p>
            <a:p>
              <a:pPr lvl="0"/>
              <a:r>
                <a:rPr lang="ko-KR" altLang="en-US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이메일</a:t>
              </a:r>
              <a:r>
                <a:rPr lang="en-US" altLang="ko-KR" sz="2000" dirty="0">
                  <a:solidFill>
                    <a:schemeClr val="tx1"/>
                  </a:solidFill>
                  <a:latin typeface="더잠실 OTF 2 Light" panose="00000300000000000000" pitchFamily="50" charset="-127"/>
                  <a:ea typeface="더잠실 OTF 2 Light" panose="00000300000000000000" pitchFamily="50" charset="-127"/>
                </a:rPr>
                <a:t>: skiski@sports.or.kr</a:t>
              </a:r>
            </a:p>
          </p:txBody>
        </p:sp>
      </p:grp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09E093F-4984-56C5-83FB-E74406D444E5}"/>
              </a:ext>
            </a:extLst>
          </p:cNvPr>
          <p:cNvGrpSpPr/>
          <p:nvPr/>
        </p:nvGrpSpPr>
        <p:grpSpPr>
          <a:xfrm>
            <a:off x="473454" y="3879392"/>
            <a:ext cx="6825023" cy="887383"/>
            <a:chOff x="355037" y="2987923"/>
            <a:chExt cx="7065501" cy="564206"/>
          </a:xfrm>
        </p:grpSpPr>
        <p:sp>
          <p:nvSpPr>
            <p:cNvPr id="65" name="직사각형 64">
              <a:extLst>
                <a:ext uri="{FF2B5EF4-FFF2-40B4-BE49-F238E27FC236}">
                  <a16:creationId xmlns:a16="http://schemas.microsoft.com/office/drawing/2014/main" id="{5E760B16-0D7E-3B52-5038-4A20B3DEEC3D}"/>
                </a:ext>
              </a:extLst>
            </p:cNvPr>
            <p:cNvSpPr/>
            <p:nvPr/>
          </p:nvSpPr>
          <p:spPr>
            <a:xfrm>
              <a:off x="355037" y="2987923"/>
              <a:ext cx="1535017" cy="564206"/>
            </a:xfrm>
            <a:prstGeom prst="rect">
              <a:avLst/>
            </a:prstGeom>
            <a:solidFill>
              <a:srgbClr val="B676A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38" latinLnBrk="1">
                <a:defRPr/>
              </a:pPr>
              <a:r>
                <a:rPr lang="ko-KR" altLang="en-US" sz="2000" dirty="0">
                  <a:solidFill>
                    <a:prstClr val="white"/>
                  </a:solidFill>
                  <a:latin typeface="더잠실 OTF 3 Regular" panose="00000500000000000000" pitchFamily="50" charset="-127"/>
                  <a:ea typeface="더잠실 OTF 3 Regular" panose="00000500000000000000" pitchFamily="50" charset="-127"/>
                </a:rPr>
                <a:t>참가비</a:t>
              </a:r>
            </a:p>
          </p:txBody>
        </p:sp>
        <p:sp>
          <p:nvSpPr>
            <p:cNvPr id="66" name="직사각형 65">
              <a:extLst>
                <a:ext uri="{FF2B5EF4-FFF2-40B4-BE49-F238E27FC236}">
                  <a16:creationId xmlns:a16="http://schemas.microsoft.com/office/drawing/2014/main" id="{FDA0E81C-A11D-B271-D3E7-8A9D80BAC57C}"/>
                </a:ext>
              </a:extLst>
            </p:cNvPr>
            <p:cNvSpPr/>
            <p:nvPr/>
          </p:nvSpPr>
          <p:spPr>
            <a:xfrm>
              <a:off x="1883728" y="2987923"/>
              <a:ext cx="5536810" cy="564206"/>
            </a:xfrm>
            <a:prstGeom prst="rect">
              <a:avLst/>
            </a:prstGeom>
            <a:solidFill>
              <a:srgbClr val="D9B8D5">
                <a:alpha val="6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tlCol="0" anchor="ctr"/>
            <a:lstStyle/>
            <a:p>
              <a:pPr lvl="0"/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학생 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인 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100,000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원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(5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회 금액</a:t>
              </a:r>
              <a:r>
                <a:rPr lang="en-US" altLang="ko-KR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), </a:t>
              </a:r>
              <a:r>
                <a:rPr lang="ko-KR" altLang="en-US" sz="20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학부모 무료</a:t>
              </a:r>
              <a:endParaRPr lang="en-US" altLang="ko-KR" sz="2000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pPr lvl="0"/>
              <a:endParaRPr lang="en-US" altLang="ko-KR" sz="1200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  <a:p>
              <a:pPr lvl="0"/>
              <a:r>
                <a:rPr lang="en-US" altLang="ko-KR" sz="12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* </a:t>
              </a:r>
              <a:r>
                <a:rPr lang="ko-KR" altLang="en-US" sz="12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학부모 불참 시에도 학생 </a:t>
              </a:r>
              <a:r>
                <a:rPr lang="en-US" altLang="ko-KR" sz="12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1</a:t>
              </a:r>
              <a:r>
                <a:rPr lang="ko-KR" altLang="en-US" sz="12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인 금액 동일</a:t>
              </a:r>
              <a:r>
                <a:rPr lang="en-US" altLang="ko-KR" sz="12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, </a:t>
              </a:r>
              <a:r>
                <a:rPr lang="ko-KR" altLang="en-US" sz="1200" dirty="0">
                  <a:solidFill>
                    <a:schemeClr val="tx1"/>
                  </a:solidFill>
                  <a:latin typeface="더잠실 2 Light" panose="00000300000000000000" pitchFamily="2" charset="-127"/>
                  <a:ea typeface="더잠실 2 Light" panose="00000300000000000000" pitchFamily="2" charset="-127"/>
                </a:rPr>
                <a:t>대회 참가비는 별도 </a:t>
              </a:r>
              <a:endParaRPr lang="en-US" altLang="ko-KR" sz="1200" dirty="0">
                <a:solidFill>
                  <a:schemeClr val="tx1"/>
                </a:solidFill>
                <a:latin typeface="더잠실 2 Light" panose="00000300000000000000" pitchFamily="2" charset="-127"/>
                <a:ea typeface="더잠실 2 Light" panose="00000300000000000000" pitchFamily="2" charset="-127"/>
              </a:endParaRPr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E26721C7-4DD6-DC9F-B42F-7499A2939D96}"/>
              </a:ext>
            </a:extLst>
          </p:cNvPr>
          <p:cNvSpPr txBox="1"/>
          <p:nvPr/>
        </p:nvSpPr>
        <p:spPr>
          <a:xfrm>
            <a:off x="2523724" y="7582767"/>
            <a:ext cx="4842992" cy="4669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ko-KR" altLang="en-US" dirty="0">
                <a:solidFill>
                  <a:srgbClr val="FF0000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* </a:t>
            </a:r>
            <a:r>
              <a:rPr lang="en-US" altLang="ko-KR" dirty="0">
                <a:solidFill>
                  <a:srgbClr val="FF0000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5</a:t>
            </a:r>
            <a:r>
              <a:rPr lang="ko-KR" altLang="en-US" dirty="0">
                <a:solidFill>
                  <a:srgbClr val="FF0000"/>
                </a:solidFill>
                <a:latin typeface="더잠실 OTF 2 Light" panose="00000300000000000000" pitchFamily="50" charset="-127"/>
                <a:ea typeface="더잠실 OTF 2 Light" panose="00000300000000000000" pitchFamily="50" charset="-127"/>
              </a:rPr>
              <a:t>회에 대한 비용이므로 수업 도중 일부 환불 불가</a:t>
            </a:r>
            <a:endParaRPr lang="en-US" altLang="ko-KR" dirty="0">
              <a:solidFill>
                <a:srgbClr val="FF0000"/>
              </a:solidFill>
              <a:latin typeface="더잠실 OTF 2 Light" panose="00000300000000000000" pitchFamily="50" charset="-127"/>
              <a:ea typeface="더잠실 OTF 2 Light" panose="00000300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457779F2-BA2E-354D-73A8-053C085B9D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0733" y="308222"/>
            <a:ext cx="1619923" cy="7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1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134426-8957-D922-AE13-06670C789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9BD077CF-8419-8565-80AD-EC790679012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533E2681-CB29-C62E-A1E6-CC25EA4A3F8E}"/>
              </a:ext>
            </a:extLst>
          </p:cNvPr>
          <p:cNvSpPr/>
          <p:nvPr/>
        </p:nvSpPr>
        <p:spPr>
          <a:xfrm>
            <a:off x="215379" y="202023"/>
            <a:ext cx="7344816" cy="931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5C84572-2DA5-6F73-2B36-AB589D14BA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2321"/>
          <a:stretch>
            <a:fillRect/>
          </a:stretch>
        </p:blipFill>
        <p:spPr>
          <a:xfrm>
            <a:off x="843481" y="995600"/>
            <a:ext cx="6088612" cy="6756328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1567B183-2278-A964-7E59-BBB61C4F6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191" y="8206405"/>
            <a:ext cx="2307195" cy="103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121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C7B76E-9122-C59E-C8EC-4EAE179124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772F9736-66DD-D2B3-E6B5-35B21B445CE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44" y="3"/>
            <a:ext cx="7774488" cy="9720263"/>
          </a:xfrm>
          <a:prstGeom prst="rect">
            <a:avLst/>
          </a:prstGeom>
        </p:spPr>
      </p:pic>
      <p:sp>
        <p:nvSpPr>
          <p:cNvPr id="15" name="직사각형 14">
            <a:extLst>
              <a:ext uri="{FF2B5EF4-FFF2-40B4-BE49-F238E27FC236}">
                <a16:creationId xmlns:a16="http://schemas.microsoft.com/office/drawing/2014/main" id="{0D0F0B85-57C5-CAB8-C7F2-6E5FB6D7F7E0}"/>
              </a:ext>
            </a:extLst>
          </p:cNvPr>
          <p:cNvSpPr/>
          <p:nvPr/>
        </p:nvSpPr>
        <p:spPr>
          <a:xfrm>
            <a:off x="215379" y="202023"/>
            <a:ext cx="7344816" cy="931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AF369E9-3C6A-D79A-6D71-0E4A7EF4E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191" y="8206405"/>
            <a:ext cx="2307195" cy="1036516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D8580AF-CCC7-DAE0-4103-3AB048083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611" y="2917161"/>
            <a:ext cx="2325348" cy="232534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2957231-211B-2DF9-B7EB-E39F3AC0A3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4429" y="2917161"/>
            <a:ext cx="2325348" cy="2325348"/>
          </a:xfrm>
          <a:prstGeom prst="rect">
            <a:avLst/>
          </a:prstGeom>
        </p:spPr>
      </p:pic>
      <p:sp>
        <p:nvSpPr>
          <p:cNvPr id="13" name="직사각형 12">
            <a:extLst>
              <a:ext uri="{FF2B5EF4-FFF2-40B4-BE49-F238E27FC236}">
                <a16:creationId xmlns:a16="http://schemas.microsoft.com/office/drawing/2014/main" id="{1D985EF8-E9A9-DDD9-030F-E485DA04B377}"/>
              </a:ext>
            </a:extLst>
          </p:cNvPr>
          <p:cNvSpPr/>
          <p:nvPr/>
        </p:nvSpPr>
        <p:spPr>
          <a:xfrm>
            <a:off x="985611" y="2026786"/>
            <a:ext cx="2325348" cy="688355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gradFill>
                  <a:gsLst>
                    <a:gs pos="0">
                      <a:srgbClr val="D7571E"/>
                    </a:gs>
                    <a:gs pos="100000">
                      <a:srgbClr val="DB601D"/>
                    </a:gs>
                  </a:gsLst>
                  <a:lin ang="5400000" scaled="1"/>
                </a:gra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인스타그램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FCCCA96E-AEB9-7918-6363-3547CD535E47}"/>
              </a:ext>
            </a:extLst>
          </p:cNvPr>
          <p:cNvSpPr/>
          <p:nvPr/>
        </p:nvSpPr>
        <p:spPr>
          <a:xfrm>
            <a:off x="4394429" y="2026786"/>
            <a:ext cx="2325348" cy="688355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800" dirty="0">
                <a:gradFill>
                  <a:gsLst>
                    <a:gs pos="0">
                      <a:srgbClr val="D7571E"/>
                    </a:gs>
                    <a:gs pos="100000">
                      <a:srgbClr val="DB601D"/>
                    </a:gs>
                  </a:gsLst>
                  <a:lin ang="5400000" scaled="1"/>
                </a:gradFill>
                <a:latin typeface="더잠실 OTF 3 Regular" panose="00000500000000000000" pitchFamily="50" charset="-127"/>
                <a:ea typeface="더잠실 OTF 3 Regular" panose="00000500000000000000" pitchFamily="50" charset="-127"/>
              </a:rPr>
              <a:t>홈페이지</a:t>
            </a:r>
          </a:p>
        </p:txBody>
      </p:sp>
    </p:spTree>
    <p:extLst>
      <p:ext uri="{BB962C8B-B14F-4D97-AF65-F5344CB8AC3E}">
        <p14:creationId xmlns:p14="http://schemas.microsoft.com/office/powerpoint/2010/main" val="26012121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4087</TotalTime>
  <Words>647</Words>
  <Application>Microsoft Office PowerPoint</Application>
  <PresentationFormat>사용자 지정</PresentationFormat>
  <Paragraphs>167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21" baseType="lpstr">
      <vt:lpstr>나눔손글씨 펜</vt:lpstr>
      <vt:lpstr>더잠실 2 Light</vt:lpstr>
      <vt:lpstr>더잠실 3 Regular</vt:lpstr>
      <vt:lpstr>더잠실 OTF 2 Light</vt:lpstr>
      <vt:lpstr>더잠실 OTF 3 Regular</vt:lpstr>
      <vt:lpstr>더잠실 OTF 4 Medium</vt:lpstr>
      <vt:lpstr>더잠실 OTF 5 Bold</vt:lpstr>
      <vt:lpstr>Aptos</vt:lpstr>
      <vt:lpstr>Aptos Display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Kangmo Son</dc:creator>
  <cp:lastModifiedBy>은혜 송</cp:lastModifiedBy>
  <cp:revision>61</cp:revision>
  <cp:lastPrinted>2026-08-10T07:39:07Z</cp:lastPrinted>
  <dcterms:created xsi:type="dcterms:W3CDTF">2026-06-15T02:14:55Z</dcterms:created>
  <dcterms:modified xsi:type="dcterms:W3CDTF">2026-08-31T08:33:14Z</dcterms:modified>
</cp:coreProperties>
</file>